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93" r:id="rId3"/>
    <p:sldId id="295" r:id="rId4"/>
    <p:sldId id="296" r:id="rId5"/>
    <p:sldId id="297" r:id="rId6"/>
    <p:sldId id="298" r:id="rId7"/>
    <p:sldId id="257" r:id="rId8"/>
    <p:sldId id="259" r:id="rId9"/>
    <p:sldId id="264" r:id="rId10"/>
    <p:sldId id="305" r:id="rId11"/>
    <p:sldId id="306" r:id="rId12"/>
    <p:sldId id="265" r:id="rId13"/>
    <p:sldId id="270" r:id="rId14"/>
    <p:sldId id="271" r:id="rId15"/>
    <p:sldId id="272" r:id="rId16"/>
    <p:sldId id="273" r:id="rId17"/>
    <p:sldId id="294" r:id="rId18"/>
    <p:sldId id="282" r:id="rId19"/>
    <p:sldId id="277" r:id="rId20"/>
    <p:sldId id="278" r:id="rId21"/>
    <p:sldId id="284" r:id="rId22"/>
    <p:sldId id="307" r:id="rId23"/>
    <p:sldId id="279" r:id="rId24"/>
    <p:sldId id="286" r:id="rId25"/>
    <p:sldId id="287" r:id="rId26"/>
    <p:sldId id="288" r:id="rId27"/>
    <p:sldId id="290" r:id="rId28"/>
    <p:sldId id="291" r:id="rId29"/>
    <p:sldId id="292" r:id="rId30"/>
    <p:sldId id="310" r:id="rId31"/>
    <p:sldId id="311" r:id="rId32"/>
    <p:sldId id="312" r:id="rId3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994" y="725"/>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BE747101-16F6-4B4B-911C-7A14DBA9522B}" type="datetimeFigureOut">
              <a:rPr lang="en-US" smtClean="0"/>
              <a:pPr/>
              <a:t>9/23/2025</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9D577E6A-38E2-4C31-BD6A-A7D8A1D07625}" type="slidenum">
              <a:rPr lang="en-US" smtClean="0"/>
              <a:pPr/>
              <a:t>‹#›</a:t>
            </a:fld>
            <a:endParaRPr lang="en-US"/>
          </a:p>
        </p:txBody>
      </p:sp>
    </p:spTree>
    <p:extLst>
      <p:ext uri="{BB962C8B-B14F-4D97-AF65-F5344CB8AC3E}">
        <p14:creationId xmlns:p14="http://schemas.microsoft.com/office/powerpoint/2010/main" val="1191758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 have to create our students profile in this option. Profile is distributed in six parts. We have to update all these six parts of Profile. </a:t>
            </a:r>
            <a:endParaRPr lang="en-US" dirty="0"/>
          </a:p>
        </p:txBody>
      </p:sp>
      <p:sp>
        <p:nvSpPr>
          <p:cNvPr id="4" name="Slide Number Placeholder 3"/>
          <p:cNvSpPr>
            <a:spLocks noGrp="1"/>
          </p:cNvSpPr>
          <p:nvPr>
            <p:ph type="sldNum" sz="quarter" idx="10"/>
          </p:nvPr>
        </p:nvSpPr>
        <p:spPr/>
        <p:txBody>
          <a:bodyPr/>
          <a:lstStyle/>
          <a:p>
            <a:fld id="{9D577E6A-38E2-4C31-BD6A-A7D8A1D07625}" type="slidenum">
              <a:rPr lang="en-US" smtClean="0"/>
              <a:pPr/>
              <a:t>12</a:t>
            </a:fld>
            <a:endParaRPr lang="en-US"/>
          </a:p>
        </p:txBody>
      </p:sp>
    </p:spTree>
    <p:extLst>
      <p:ext uri="{BB962C8B-B14F-4D97-AF65-F5344CB8AC3E}">
        <p14:creationId xmlns:p14="http://schemas.microsoft.com/office/powerpoint/2010/main" val="3446915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Very Very Important Part of your form. These details must</a:t>
            </a:r>
            <a:r>
              <a:rPr lang="en-US" baseline="0" dirty="0" smtClean="0"/>
              <a:t> be 100% Accurate as per given in above picture</a:t>
            </a:r>
            <a:endParaRPr lang="en-US" dirty="0"/>
          </a:p>
        </p:txBody>
      </p:sp>
      <p:sp>
        <p:nvSpPr>
          <p:cNvPr id="4" name="Slide Number Placeholder 3"/>
          <p:cNvSpPr>
            <a:spLocks noGrp="1"/>
          </p:cNvSpPr>
          <p:nvPr>
            <p:ph type="sldNum" sz="quarter" idx="10"/>
          </p:nvPr>
        </p:nvSpPr>
        <p:spPr/>
        <p:txBody>
          <a:bodyPr/>
          <a:lstStyle/>
          <a:p>
            <a:fld id="{9D577E6A-38E2-4C31-BD6A-A7D8A1D07625}" type="slidenum">
              <a:rPr lang="en-US" smtClean="0"/>
              <a:pPr/>
              <a:t>16</a:t>
            </a:fld>
            <a:endParaRPr lang="en-US"/>
          </a:p>
        </p:txBody>
      </p:sp>
    </p:spTree>
    <p:extLst>
      <p:ext uri="{BB962C8B-B14F-4D97-AF65-F5344CB8AC3E}">
        <p14:creationId xmlns:p14="http://schemas.microsoft.com/office/powerpoint/2010/main" val="3408542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Very Very Important Part of your form. These details must</a:t>
            </a:r>
            <a:r>
              <a:rPr lang="en-US" baseline="0" dirty="0" smtClean="0"/>
              <a:t> be 100% Accurate as per given in above picture</a:t>
            </a:r>
            <a:endParaRPr lang="en-US" dirty="0"/>
          </a:p>
        </p:txBody>
      </p:sp>
      <p:sp>
        <p:nvSpPr>
          <p:cNvPr id="4" name="Slide Number Placeholder 3"/>
          <p:cNvSpPr>
            <a:spLocks noGrp="1"/>
          </p:cNvSpPr>
          <p:nvPr>
            <p:ph type="sldNum" sz="quarter" idx="10"/>
          </p:nvPr>
        </p:nvSpPr>
        <p:spPr/>
        <p:txBody>
          <a:bodyPr/>
          <a:lstStyle/>
          <a:p>
            <a:fld id="{9D577E6A-38E2-4C31-BD6A-A7D8A1D07625}" type="slidenum">
              <a:rPr lang="en-US" smtClean="0"/>
              <a:pPr/>
              <a:t>30</a:t>
            </a:fld>
            <a:endParaRPr lang="en-US"/>
          </a:p>
        </p:txBody>
      </p:sp>
    </p:spTree>
    <p:extLst>
      <p:ext uri="{BB962C8B-B14F-4D97-AF65-F5344CB8AC3E}">
        <p14:creationId xmlns:p14="http://schemas.microsoft.com/office/powerpoint/2010/main" val="3408542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6D68CA-D05A-4AE8-AD9B-54A005984F53}"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2005947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D68CA-D05A-4AE8-AD9B-54A005984F53}"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952068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6D68CA-D05A-4AE8-AD9B-54A005984F53}"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2791292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6D68CA-D05A-4AE8-AD9B-54A005984F53}"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182504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6D68CA-D05A-4AE8-AD9B-54A005984F53}" type="datetimeFigureOut">
              <a:rPr lang="en-US" smtClean="0"/>
              <a:pPr/>
              <a:t>9/23/2025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1672774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6D68CA-D05A-4AE8-AD9B-54A005984F53}" type="datetimeFigureOut">
              <a:rPr lang="en-US" smtClean="0"/>
              <a:pPr/>
              <a:t>9/23/2025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3246842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6D68CA-D05A-4AE8-AD9B-54A005984F53}" type="datetimeFigureOut">
              <a:rPr lang="en-US" smtClean="0"/>
              <a:pPr/>
              <a:t>9/23/2025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4048664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6D68CA-D05A-4AE8-AD9B-54A005984F53}"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4207804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6D68CA-D05A-4AE8-AD9B-54A005984F53}"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2593741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D68CA-D05A-4AE8-AD9B-54A005984F53}"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2730253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D68CA-D05A-4AE8-AD9B-54A005984F53}"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1008480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D68CA-D05A-4AE8-AD9B-54A005984F53}" type="datetimeFigureOut">
              <a:rPr lang="en-US" smtClean="0"/>
              <a:pPr/>
              <a:t>9/23/2025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E67417-A98D-4E43-92BD-C8AC242703A0}" type="slidenum">
              <a:rPr lang="en-US" smtClean="0"/>
              <a:pPr/>
              <a:t>‹#›</a:t>
            </a:fld>
            <a:endParaRPr lang="en-US"/>
          </a:p>
        </p:txBody>
      </p:sp>
    </p:spTree>
    <p:extLst>
      <p:ext uri="{BB962C8B-B14F-4D97-AF65-F5344CB8AC3E}">
        <p14:creationId xmlns:p14="http://schemas.microsoft.com/office/powerpoint/2010/main" val="13221229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mahadbtmahait.gov.i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mahadbt.maharashtra.gov.in/SchemeData/SchemeData?str=E9DDFA703C38E51A66AC4BAB6E4DB665"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762000"/>
            <a:ext cx="7772400" cy="1809744"/>
          </a:xfrm>
        </p:spPr>
        <p:txBody>
          <a:bodyPr>
            <a:normAutofit fontScale="90000"/>
          </a:bodyPr>
          <a:lstStyle/>
          <a:p>
            <a:r>
              <a:rPr lang="en-US" dirty="0" smtClean="0"/>
              <a:t>Modern Education Society’s</a:t>
            </a:r>
            <a:br>
              <a:rPr lang="en-US" dirty="0" smtClean="0"/>
            </a:br>
            <a:r>
              <a:rPr lang="en-US" dirty="0" smtClean="0"/>
              <a:t> </a:t>
            </a:r>
            <a:r>
              <a:rPr lang="en-US" dirty="0" err="1" smtClean="0"/>
              <a:t>Cusrow</a:t>
            </a:r>
            <a:r>
              <a:rPr lang="en-US" dirty="0" smtClean="0"/>
              <a:t> </a:t>
            </a:r>
            <a:r>
              <a:rPr lang="en-US" dirty="0" err="1" smtClean="0"/>
              <a:t>Wadia</a:t>
            </a:r>
            <a:r>
              <a:rPr lang="en-US" dirty="0" smtClean="0"/>
              <a:t> Institute of Technology , Pune 01.</a:t>
            </a:r>
            <a:endParaRPr lang="en-US" dirty="0"/>
          </a:p>
        </p:txBody>
      </p:sp>
      <p:sp>
        <p:nvSpPr>
          <p:cNvPr id="3" name="Subtitle 2"/>
          <p:cNvSpPr>
            <a:spLocks noGrp="1"/>
          </p:cNvSpPr>
          <p:nvPr>
            <p:ph type="subTitle" idx="1"/>
          </p:nvPr>
        </p:nvSpPr>
        <p:spPr/>
        <p:txBody>
          <a:bodyPr/>
          <a:lstStyle/>
          <a:p>
            <a:r>
              <a:rPr lang="en-US" dirty="0" smtClean="0">
                <a:solidFill>
                  <a:schemeClr val="tx1"/>
                </a:solidFill>
              </a:rPr>
              <a:t>Scholarship Section.</a:t>
            </a:r>
          </a:p>
          <a:p>
            <a:r>
              <a:rPr lang="en-US" dirty="0" smtClean="0">
                <a:solidFill>
                  <a:schemeClr val="tx1"/>
                </a:solidFill>
              </a:rPr>
              <a:t>Information on Scholarship schemes by Mrs. </a:t>
            </a:r>
            <a:r>
              <a:rPr lang="en-US" dirty="0" err="1" smtClean="0">
                <a:solidFill>
                  <a:schemeClr val="tx1"/>
                </a:solidFill>
              </a:rPr>
              <a:t>Sayali</a:t>
            </a:r>
            <a:r>
              <a:rPr lang="en-US" dirty="0" smtClean="0">
                <a:solidFill>
                  <a:schemeClr val="tx1"/>
                </a:solidFill>
              </a:rPr>
              <a:t> Kane.</a:t>
            </a:r>
            <a:endParaRPr lang="en-US" dirty="0">
              <a:solidFill>
                <a:schemeClr val="tx1"/>
              </a:solidFill>
            </a:endParaRPr>
          </a:p>
        </p:txBody>
      </p:sp>
    </p:spTree>
    <p:extLst>
      <p:ext uri="{BB962C8B-B14F-4D97-AF65-F5344CB8AC3E}">
        <p14:creationId xmlns:p14="http://schemas.microsoft.com/office/powerpoint/2010/main" val="18769615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MahaDBT Scholarship Schemes.</a:t>
            </a:r>
            <a:endParaRPr lang="en-US" dirty="0"/>
          </a:p>
        </p:txBody>
      </p:sp>
      <p:sp>
        <p:nvSpPr>
          <p:cNvPr id="3" name="Content Placeholder 2"/>
          <p:cNvSpPr>
            <a:spLocks noGrp="1"/>
          </p:cNvSpPr>
          <p:nvPr>
            <p:ph idx="1"/>
          </p:nvPr>
        </p:nvSpPr>
        <p:spPr/>
        <p:txBody>
          <a:bodyPr>
            <a:normAutofit fontScale="85000" lnSpcReduction="10000"/>
          </a:bodyPr>
          <a:lstStyle/>
          <a:p>
            <a:pPr algn="ctr"/>
            <a:r>
              <a:rPr lang="en-US" b="1" u="sng" dirty="0"/>
              <a:t>Instruction for Filling MahaDBT Scholarship / Freeship / EBC Forms</a:t>
            </a:r>
            <a:r>
              <a:rPr lang="en-US" b="1" u="sng" dirty="0" smtClean="0"/>
              <a:t>.</a:t>
            </a:r>
          </a:p>
          <a:p>
            <a:pPr algn="ctr"/>
            <a:endParaRPr lang="en-US" u="sng" dirty="0"/>
          </a:p>
          <a:p>
            <a:r>
              <a:rPr lang="en-US" dirty="0"/>
              <a:t>1) Scholarship website is </a:t>
            </a:r>
            <a:r>
              <a:rPr lang="en-US" dirty="0" smtClean="0"/>
              <a:t>			</a:t>
            </a:r>
            <a:r>
              <a:rPr lang="en-US" u="sng" dirty="0" smtClean="0">
                <a:hlinkClick r:id="rId2"/>
              </a:rPr>
              <a:t>https</a:t>
            </a:r>
            <a:r>
              <a:rPr lang="en-US" u="sng" dirty="0">
                <a:hlinkClick r:id="rId2"/>
              </a:rPr>
              <a:t>://</a:t>
            </a:r>
            <a:r>
              <a:rPr lang="en-US" u="sng" dirty="0" smtClean="0">
                <a:hlinkClick r:id="rId2"/>
              </a:rPr>
              <a:t>mahadbtmahait.gov.in</a:t>
            </a:r>
            <a:endParaRPr lang="en-US" u="sng" dirty="0" smtClean="0"/>
          </a:p>
          <a:p>
            <a:endParaRPr lang="en-US" dirty="0"/>
          </a:p>
          <a:p>
            <a:pPr algn="just"/>
            <a:r>
              <a:rPr lang="en-US" b="1" dirty="0"/>
              <a:t>Important Note: </a:t>
            </a:r>
            <a:r>
              <a:rPr lang="en-US" b="1" dirty="0" smtClean="0"/>
              <a:t>- Before applying on </a:t>
            </a:r>
            <a:r>
              <a:rPr lang="en-US" b="1" dirty="0" err="1" smtClean="0"/>
              <a:t>Mahadbt</a:t>
            </a:r>
            <a:r>
              <a:rPr lang="en-US" b="1" dirty="0" smtClean="0"/>
              <a:t> portal, </a:t>
            </a:r>
            <a:r>
              <a:rPr lang="en-US" b="1" dirty="0"/>
              <a:t>Scan your </a:t>
            </a:r>
            <a:r>
              <a:rPr lang="en-US" b="1" dirty="0" smtClean="0"/>
              <a:t>all original </a:t>
            </a:r>
            <a:r>
              <a:rPr lang="en-US" b="1" dirty="0"/>
              <a:t>the documents in </a:t>
            </a:r>
            <a:r>
              <a:rPr lang="en-US" b="1" dirty="0" err="1"/>
              <a:t>pdf</a:t>
            </a:r>
            <a:r>
              <a:rPr lang="en-US" b="1" dirty="0"/>
              <a:t> </a:t>
            </a:r>
            <a:r>
              <a:rPr lang="en-US" b="1" dirty="0" smtClean="0"/>
              <a:t>format or jpg format size from 150kb to 250kb for uploading </a:t>
            </a:r>
            <a:r>
              <a:rPr lang="en-US" b="1" dirty="0"/>
              <a:t>on MahaDBT </a:t>
            </a:r>
            <a:r>
              <a:rPr lang="en-US" b="1" dirty="0" smtClean="0"/>
              <a:t>portal </a:t>
            </a:r>
            <a:r>
              <a:rPr lang="en-US" b="1" dirty="0"/>
              <a:t>for Application. Do not upload blur images; it may reject your application.</a:t>
            </a:r>
            <a:endParaRPr lang="en-US" dirty="0"/>
          </a:p>
          <a:p>
            <a:endParaRPr lang="en-US" dirty="0"/>
          </a:p>
        </p:txBody>
      </p:sp>
    </p:spTree>
    <p:extLst>
      <p:ext uri="{BB962C8B-B14F-4D97-AF65-F5344CB8AC3E}">
        <p14:creationId xmlns:p14="http://schemas.microsoft.com/office/powerpoint/2010/main" val="37677344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List of documents required for uploading on </a:t>
            </a:r>
            <a:r>
              <a:rPr lang="en-US" dirty="0" err="1" smtClean="0"/>
              <a:t>mahadbt</a:t>
            </a:r>
            <a:r>
              <a:rPr lang="en-US" dirty="0" smtClean="0"/>
              <a:t> site</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Upload following </a:t>
            </a:r>
            <a:r>
              <a:rPr lang="en-US" b="1" dirty="0" err="1" smtClean="0"/>
              <a:t>doucments</a:t>
            </a:r>
            <a:r>
              <a:rPr lang="en-US" b="1" dirty="0" smtClean="0"/>
              <a:t> in personal information menu</a:t>
            </a:r>
          </a:p>
          <a:p>
            <a:r>
              <a:rPr lang="en-US" dirty="0" smtClean="0"/>
              <a:t>Check previously filled  </a:t>
            </a:r>
            <a:r>
              <a:rPr lang="en-US" dirty="0" err="1" smtClean="0"/>
              <a:t>adhar</a:t>
            </a:r>
            <a:r>
              <a:rPr lang="en-US" dirty="0" smtClean="0"/>
              <a:t> base bank account details</a:t>
            </a:r>
          </a:p>
          <a:p>
            <a:r>
              <a:rPr lang="en-US" dirty="0" smtClean="0"/>
              <a:t>Note :- All SC/OBC/VJNT/SBC students who took </a:t>
            </a:r>
            <a:r>
              <a:rPr lang="en-US" dirty="0" err="1" smtClean="0"/>
              <a:t>admision</a:t>
            </a:r>
            <a:r>
              <a:rPr lang="en-US" dirty="0" smtClean="0"/>
              <a:t> in institute level &amp; for </a:t>
            </a:r>
            <a:r>
              <a:rPr lang="en-US" dirty="0" err="1" smtClean="0"/>
              <a:t>sc</a:t>
            </a:r>
            <a:r>
              <a:rPr lang="en-US" dirty="0" smtClean="0"/>
              <a:t> </a:t>
            </a:r>
            <a:r>
              <a:rPr lang="en-US" dirty="0" smtClean="0"/>
              <a:t>/</a:t>
            </a:r>
            <a:r>
              <a:rPr lang="en-US" dirty="0" err="1" smtClean="0"/>
              <a:t>st</a:t>
            </a:r>
            <a:r>
              <a:rPr lang="en-US" dirty="0" smtClean="0"/>
              <a:t>/</a:t>
            </a:r>
            <a:r>
              <a:rPr lang="en-US" dirty="0" err="1" smtClean="0"/>
              <a:t>obc</a:t>
            </a:r>
            <a:r>
              <a:rPr lang="en-US" dirty="0" smtClean="0"/>
              <a:t>/</a:t>
            </a:r>
            <a:r>
              <a:rPr lang="en-US" dirty="0" err="1" smtClean="0"/>
              <a:t>vjnt</a:t>
            </a:r>
            <a:r>
              <a:rPr lang="en-US" dirty="0" smtClean="0"/>
              <a:t> </a:t>
            </a:r>
            <a:r>
              <a:rPr lang="en-US" dirty="0"/>
              <a:t>and </a:t>
            </a:r>
            <a:r>
              <a:rPr lang="en-US" dirty="0" err="1"/>
              <a:t>sbc</a:t>
            </a:r>
            <a:r>
              <a:rPr lang="en-US" dirty="0"/>
              <a:t> </a:t>
            </a:r>
            <a:r>
              <a:rPr lang="en-US" dirty="0" err="1"/>
              <a:t>catergory</a:t>
            </a:r>
            <a:r>
              <a:rPr lang="en-US" dirty="0"/>
              <a:t> </a:t>
            </a:r>
            <a:r>
              <a:rPr lang="en-US" dirty="0" smtClean="0"/>
              <a:t>income below 2.50 lakh and </a:t>
            </a:r>
            <a:r>
              <a:rPr lang="en-US" dirty="0" smtClean="0"/>
              <a:t>they </a:t>
            </a:r>
            <a:r>
              <a:rPr lang="en-US" dirty="0" smtClean="0"/>
              <a:t>can apply for scholarship. But firstly they have to pay full fee and then they can get refund from government directly to their </a:t>
            </a:r>
            <a:r>
              <a:rPr lang="en-US" dirty="0" err="1" smtClean="0"/>
              <a:t>adhar</a:t>
            </a:r>
            <a:r>
              <a:rPr lang="en-US" dirty="0" smtClean="0"/>
              <a:t> base bank account.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b="1" dirty="0" smtClean="0"/>
              <a:t>Follow following instruction carefully because your form may be rejected from Government </a:t>
            </a:r>
            <a:br>
              <a:rPr lang="en-US" sz="2000" b="1" dirty="0" smtClean="0"/>
            </a:br>
            <a:r>
              <a:rPr lang="en-US" sz="2000" b="1" dirty="0" smtClean="0"/>
              <a:t>Upload following original documents in current year information</a:t>
            </a:r>
            <a:endParaRPr lang="en-US" sz="2000" b="1" dirty="0"/>
          </a:p>
        </p:txBody>
      </p:sp>
      <p:sp>
        <p:nvSpPr>
          <p:cNvPr id="3" name="Content Placeholder 2"/>
          <p:cNvSpPr>
            <a:spLocks noGrp="1"/>
          </p:cNvSpPr>
          <p:nvPr>
            <p:ph idx="1"/>
          </p:nvPr>
        </p:nvSpPr>
        <p:spPr/>
        <p:txBody>
          <a:bodyPr>
            <a:normAutofit fontScale="25000" lnSpcReduction="20000"/>
          </a:bodyPr>
          <a:lstStyle/>
          <a:p>
            <a:r>
              <a:rPr lang="en-US" sz="7200" u="sng" dirty="0" smtClean="0"/>
              <a:t>Delete previously  pursuing details first then again </a:t>
            </a:r>
            <a:r>
              <a:rPr lang="en-US" sz="7200" u="sng" dirty="0" err="1" smtClean="0"/>
              <a:t>fillup</a:t>
            </a:r>
            <a:r>
              <a:rPr lang="en-US" sz="7200" u="sng" dirty="0" smtClean="0"/>
              <a:t> all information of previously filled with </a:t>
            </a:r>
            <a:r>
              <a:rPr lang="en-US" sz="7200" u="sng" dirty="0" err="1" smtClean="0"/>
              <a:t>complited</a:t>
            </a:r>
            <a:r>
              <a:rPr lang="en-US" sz="7200" u="sng" dirty="0" smtClean="0"/>
              <a:t> status for </a:t>
            </a:r>
            <a:r>
              <a:rPr lang="en-US" sz="7200" u="sng" dirty="0" err="1" smtClean="0"/>
              <a:t>eg</a:t>
            </a:r>
            <a:r>
              <a:rPr lang="en-US" sz="7200" u="sng" dirty="0" smtClean="0"/>
              <a:t>. Last year in </a:t>
            </a:r>
            <a:r>
              <a:rPr lang="en-US" sz="7200" u="sng" dirty="0" smtClean="0"/>
              <a:t>24-25 </a:t>
            </a:r>
            <a:r>
              <a:rPr lang="en-US" sz="7200" u="sng" dirty="0" smtClean="0"/>
              <a:t>you are in first year the now your status is </a:t>
            </a:r>
            <a:r>
              <a:rPr lang="en-US" sz="7200" u="sng" dirty="0" err="1" smtClean="0"/>
              <a:t>complited</a:t>
            </a:r>
            <a:r>
              <a:rPr lang="en-US" sz="7200" u="sng" dirty="0" smtClean="0"/>
              <a:t> write both </a:t>
            </a:r>
            <a:r>
              <a:rPr lang="en-US" sz="7200" u="sng" dirty="0" err="1" smtClean="0"/>
              <a:t>sem</a:t>
            </a:r>
            <a:r>
              <a:rPr lang="en-US" sz="7200" u="sng" dirty="0" smtClean="0"/>
              <a:t> marks average &amp; upload both </a:t>
            </a:r>
            <a:r>
              <a:rPr lang="en-US" sz="7200" u="sng" dirty="0" err="1" smtClean="0"/>
              <a:t>dec</a:t>
            </a:r>
            <a:r>
              <a:rPr lang="en-US" sz="7200" u="sng" dirty="0" smtClean="0"/>
              <a:t> </a:t>
            </a:r>
            <a:r>
              <a:rPr lang="en-US" sz="7200" u="sng" dirty="0" smtClean="0"/>
              <a:t>24 </a:t>
            </a:r>
            <a:r>
              <a:rPr lang="en-US" sz="7200" u="sng" dirty="0" smtClean="0"/>
              <a:t>and may </a:t>
            </a:r>
            <a:r>
              <a:rPr lang="en-US" sz="7200" u="sng" dirty="0" smtClean="0"/>
              <a:t>25 </a:t>
            </a:r>
            <a:r>
              <a:rPr lang="en-US" sz="7200" u="sng" dirty="0" err="1" smtClean="0"/>
              <a:t>marksheet</a:t>
            </a:r>
            <a:r>
              <a:rPr lang="en-US" sz="7200" u="sng" dirty="0" smtClean="0"/>
              <a:t> </a:t>
            </a:r>
          </a:p>
          <a:p>
            <a:r>
              <a:rPr lang="en-US" sz="7200" u="sng" dirty="0" smtClean="0"/>
              <a:t>Note : Select your course proper especially mechanical and Electronics and Telecommunication students those who admitted in aided and unaided section because there is major difference in fees </a:t>
            </a:r>
            <a:r>
              <a:rPr lang="en-US" sz="7200" b="1" u="sng" dirty="0" smtClean="0"/>
              <a:t>. Select Course Type Aided those admitted in aided section and </a:t>
            </a:r>
            <a:r>
              <a:rPr lang="en-US" sz="7200" b="1" u="sng" dirty="0" err="1" smtClean="0"/>
              <a:t>Slect</a:t>
            </a:r>
            <a:r>
              <a:rPr lang="en-US" sz="7200" b="1" u="sng" dirty="0" smtClean="0"/>
              <a:t> Course Type Unaided who admitted in unaided section</a:t>
            </a:r>
          </a:p>
          <a:p>
            <a:r>
              <a:rPr lang="en-US" sz="7200" dirty="0" smtClean="0"/>
              <a:t>In CET Score you have write your 10</a:t>
            </a:r>
            <a:r>
              <a:rPr lang="en-US" sz="7200" baseline="30000" dirty="0" smtClean="0"/>
              <a:t>th</a:t>
            </a:r>
            <a:r>
              <a:rPr lang="en-US" sz="7200" dirty="0" smtClean="0"/>
              <a:t> or 12 or ITI marks on which your admission is confirmed.</a:t>
            </a:r>
          </a:p>
          <a:p>
            <a:r>
              <a:rPr lang="en-US" sz="7200" dirty="0" smtClean="0"/>
              <a:t>DTE  Allotment letter Note :- </a:t>
            </a:r>
            <a:r>
              <a:rPr lang="en-US" sz="7200" b="1" u="sng" dirty="0" smtClean="0"/>
              <a:t>Do not upload freeze confirm letter</a:t>
            </a:r>
            <a:r>
              <a:rPr lang="en-US" sz="7200" dirty="0" smtClean="0"/>
              <a:t> upload allotment letter which given by Institute.</a:t>
            </a:r>
          </a:p>
          <a:p>
            <a:r>
              <a:rPr lang="en-US" sz="7200" dirty="0" smtClean="0"/>
              <a:t>Admission fee receipt. </a:t>
            </a:r>
            <a:r>
              <a:rPr lang="en-US" sz="7200" b="1" u="sng" dirty="0" smtClean="0"/>
              <a:t>(Do not upload </a:t>
            </a:r>
            <a:r>
              <a:rPr lang="en-US" sz="7200" b="1" u="sng" dirty="0" err="1" smtClean="0"/>
              <a:t>bonafide</a:t>
            </a:r>
            <a:r>
              <a:rPr lang="en-US" sz="7200" b="1" u="sng" dirty="0" smtClean="0"/>
              <a:t> even if it mentioned)</a:t>
            </a:r>
            <a:r>
              <a:rPr lang="en-US" sz="7200" dirty="0" smtClean="0"/>
              <a:t> write fee paid zero</a:t>
            </a:r>
          </a:p>
          <a:p>
            <a:r>
              <a:rPr lang="en-US" sz="7200" dirty="0" smtClean="0"/>
              <a:t>Note :-Those who paid </a:t>
            </a:r>
            <a:r>
              <a:rPr lang="en-US" sz="7200" b="1" dirty="0" smtClean="0"/>
              <a:t>full fee</a:t>
            </a:r>
            <a:r>
              <a:rPr lang="en-US" sz="7200" dirty="0" smtClean="0"/>
              <a:t> i.e. Rs.7550(aided) &amp; </a:t>
            </a:r>
            <a:r>
              <a:rPr lang="en-US" sz="7200" dirty="0" smtClean="0"/>
              <a:t>Rs.80000/80041(unaided</a:t>
            </a:r>
            <a:r>
              <a:rPr lang="en-US" sz="7200" dirty="0" smtClean="0"/>
              <a:t>) they can write full amount. </a:t>
            </a:r>
          </a:p>
          <a:p>
            <a:r>
              <a:rPr lang="en-US" sz="7200" dirty="0" smtClean="0"/>
              <a:t>Note:- </a:t>
            </a:r>
            <a:r>
              <a:rPr lang="en-US" sz="7200" b="1" dirty="0" smtClean="0"/>
              <a:t>Only St category</a:t>
            </a:r>
            <a:r>
              <a:rPr lang="en-US" sz="7200" dirty="0" smtClean="0"/>
              <a:t> students &amp; </a:t>
            </a:r>
            <a:r>
              <a:rPr lang="en-US" sz="7200" b="1" dirty="0" smtClean="0"/>
              <a:t>SC category students whose income above 2.50 lakh </a:t>
            </a:r>
            <a:r>
              <a:rPr lang="en-US" sz="7200" dirty="0" smtClean="0"/>
              <a:t>must write fee paid Rs1550(aided) &amp; </a:t>
            </a:r>
            <a:r>
              <a:rPr lang="en-US" sz="7200" dirty="0" smtClean="0"/>
              <a:t>Rs.10435/10075 </a:t>
            </a:r>
            <a:r>
              <a:rPr lang="en-US" sz="7200" dirty="0" smtClean="0"/>
              <a:t>(unaided) </a:t>
            </a:r>
          </a:p>
          <a:p>
            <a:endParaRPr lang="en-US" sz="7200" dirty="0" smtClean="0"/>
          </a:p>
          <a:p>
            <a:endParaRPr lang="en-US" sz="2400" dirty="0" smtClean="0"/>
          </a:p>
          <a:p>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t/>
            </a:r>
            <a:br>
              <a:rPr lang="en-US" sz="3100" dirty="0" smtClean="0"/>
            </a:br>
            <a:endParaRPr lang="en-US" dirty="0"/>
          </a:p>
        </p:txBody>
      </p:sp>
      <p:sp>
        <p:nvSpPr>
          <p:cNvPr id="3" name="Content Placeholder 2"/>
          <p:cNvSpPr>
            <a:spLocks noGrp="1"/>
          </p:cNvSpPr>
          <p:nvPr>
            <p:ph idx="1"/>
          </p:nvPr>
        </p:nvSpPr>
        <p:spPr>
          <a:xfrm>
            <a:off x="457200" y="1600200"/>
            <a:ext cx="8229600" cy="3900501"/>
          </a:xfrm>
        </p:spPr>
        <p:txBody>
          <a:bodyPr>
            <a:normAutofit/>
          </a:bodyPr>
          <a:lstStyle/>
          <a:p>
            <a:r>
              <a:rPr lang="en-US" dirty="0" smtClean="0"/>
              <a:t>Upload Following Documents in Hostel details menu:- Hostel fee receipt ( do not upload online copy proper fee receipt required) and Hostel Certificate of warden/ Rent </a:t>
            </a:r>
            <a:r>
              <a:rPr lang="en-US" dirty="0" smtClean="0"/>
              <a:t>agreement + light bill of owner + </a:t>
            </a:r>
            <a:r>
              <a:rPr lang="en-US" dirty="0" err="1" smtClean="0"/>
              <a:t>adhar</a:t>
            </a:r>
            <a:r>
              <a:rPr lang="en-US" dirty="0" smtClean="0"/>
              <a:t> card of student &amp; owner</a:t>
            </a:r>
            <a:endParaRPr lang="en-US" dirty="0" smtClean="0"/>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Upload all these original documents in all scheme menu</a:t>
            </a:r>
            <a:endParaRPr lang="en-US" dirty="0"/>
          </a:p>
        </p:txBody>
      </p:sp>
      <p:sp>
        <p:nvSpPr>
          <p:cNvPr id="3" name="Content Placeholder 2"/>
          <p:cNvSpPr>
            <a:spLocks noGrp="1"/>
          </p:cNvSpPr>
          <p:nvPr>
            <p:ph idx="1"/>
          </p:nvPr>
        </p:nvSpPr>
        <p:spPr/>
        <p:txBody>
          <a:bodyPr>
            <a:normAutofit lnSpcReduction="10000"/>
          </a:bodyPr>
          <a:lstStyle/>
          <a:p>
            <a:r>
              <a:rPr lang="en-US" dirty="0" smtClean="0"/>
              <a:t>Undertaking</a:t>
            </a:r>
          </a:p>
          <a:p>
            <a:r>
              <a:rPr lang="en-US" dirty="0" smtClean="0"/>
              <a:t>Leaving certificate (latest) </a:t>
            </a:r>
          </a:p>
          <a:p>
            <a:r>
              <a:rPr lang="en-US" dirty="0" smtClean="0"/>
              <a:t>Ration card </a:t>
            </a:r>
            <a:r>
              <a:rPr lang="en-US" dirty="0" smtClean="0"/>
              <a:t>, non </a:t>
            </a:r>
            <a:r>
              <a:rPr lang="en-US" dirty="0" err="1" smtClean="0"/>
              <a:t>cremelayer</a:t>
            </a:r>
            <a:r>
              <a:rPr lang="en-US" dirty="0" smtClean="0"/>
              <a:t>( income above 2.5 lakh </a:t>
            </a:r>
            <a:r>
              <a:rPr lang="en-US" dirty="0" err="1" smtClean="0"/>
              <a:t>obc</a:t>
            </a:r>
            <a:r>
              <a:rPr lang="en-US" dirty="0" smtClean="0"/>
              <a:t>/</a:t>
            </a:r>
            <a:r>
              <a:rPr lang="en-US" dirty="0" err="1" smtClean="0"/>
              <a:t>sbc</a:t>
            </a:r>
            <a:r>
              <a:rPr lang="en-US" dirty="0" smtClean="0"/>
              <a:t>/</a:t>
            </a:r>
            <a:r>
              <a:rPr lang="en-US" dirty="0" err="1" smtClean="0"/>
              <a:t>vjnt</a:t>
            </a:r>
            <a:r>
              <a:rPr lang="en-US" dirty="0" smtClean="0"/>
              <a:t>/</a:t>
            </a:r>
            <a:r>
              <a:rPr lang="en-US" dirty="0" err="1" smtClean="0"/>
              <a:t>sebc</a:t>
            </a:r>
            <a:r>
              <a:rPr lang="en-US" dirty="0" smtClean="0"/>
              <a:t> students)</a:t>
            </a:r>
            <a:endParaRPr lang="en-US" dirty="0" smtClean="0"/>
          </a:p>
          <a:p>
            <a:r>
              <a:rPr lang="en-US" dirty="0" smtClean="0"/>
              <a:t>In caste </a:t>
            </a:r>
            <a:r>
              <a:rPr lang="en-US" dirty="0" err="1" smtClean="0"/>
              <a:t>validty</a:t>
            </a:r>
            <a:r>
              <a:rPr lang="en-US" dirty="0" smtClean="0"/>
              <a:t> column upload students caste certificate Note : </a:t>
            </a:r>
            <a:r>
              <a:rPr lang="en-US" b="1" dirty="0" smtClean="0"/>
              <a:t>Only ST student whose income is above Rs.250000 they must upload caste validity other than ST they can upload caste certificate</a:t>
            </a:r>
          </a:p>
          <a:p>
            <a:endParaRPr lang="en-US" b="1"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7620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ight Arrow 5"/>
          <p:cNvSpPr/>
          <p:nvPr/>
        </p:nvSpPr>
        <p:spPr>
          <a:xfrm>
            <a:off x="6248400" y="2286000"/>
            <a:ext cx="1447800" cy="990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276600" y="3276600"/>
            <a:ext cx="4267200" cy="400110"/>
          </a:xfrm>
          <a:prstGeom prst="rect">
            <a:avLst/>
          </a:prstGeom>
          <a:solidFill>
            <a:srgbClr val="FFFF00"/>
          </a:solidFill>
        </p:spPr>
        <p:txBody>
          <a:bodyPr wrap="square" rtlCol="0">
            <a:spAutoFit/>
          </a:bodyPr>
          <a:lstStyle/>
          <a:p>
            <a:r>
              <a:rPr lang="en-US" sz="2000" b="1" dirty="0" smtClean="0">
                <a:solidFill>
                  <a:srgbClr val="FF0000"/>
                </a:solidFill>
              </a:rPr>
              <a:t>Click on the Post Matric Scholarship</a:t>
            </a:r>
            <a:endParaRPr lang="en-US" sz="2000" b="1" dirty="0">
              <a:solidFill>
                <a:srgbClr val="FF0000"/>
              </a:solidFill>
            </a:endParaRPr>
          </a:p>
        </p:txBody>
      </p:sp>
    </p:spTree>
    <p:extLst>
      <p:ext uri="{BB962C8B-B14F-4D97-AF65-F5344CB8AC3E}">
        <p14:creationId xmlns:p14="http://schemas.microsoft.com/office/powerpoint/2010/main" val="1193575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a:off x="6477000" y="3505200"/>
            <a:ext cx="1447800"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667000" y="3225968"/>
            <a:ext cx="3810000" cy="1015663"/>
          </a:xfrm>
          <a:prstGeom prst="rect">
            <a:avLst/>
          </a:prstGeom>
          <a:solidFill>
            <a:srgbClr val="FFFF00"/>
          </a:solidFill>
        </p:spPr>
        <p:txBody>
          <a:bodyPr wrap="square" rtlCol="0">
            <a:spAutoFit/>
          </a:bodyPr>
          <a:lstStyle/>
          <a:p>
            <a:r>
              <a:rPr lang="en-US" sz="2000" b="1" dirty="0" smtClean="0">
                <a:solidFill>
                  <a:srgbClr val="FF0000"/>
                </a:solidFill>
              </a:rPr>
              <a:t>If you have filled this form in previous Academic year, you need to use applicant login option.</a:t>
            </a:r>
            <a:endParaRPr lang="en-US" sz="2000" b="1" dirty="0">
              <a:solidFill>
                <a:srgbClr val="FF0000"/>
              </a:solidFill>
            </a:endParaRPr>
          </a:p>
        </p:txBody>
      </p:sp>
    </p:spTree>
    <p:extLst>
      <p:ext uri="{BB962C8B-B14F-4D97-AF65-F5344CB8AC3E}">
        <p14:creationId xmlns:p14="http://schemas.microsoft.com/office/powerpoint/2010/main" val="1893202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Left Arrow 4"/>
          <p:cNvSpPr/>
          <p:nvPr/>
        </p:nvSpPr>
        <p:spPr>
          <a:xfrm>
            <a:off x="1295400" y="2590800"/>
            <a:ext cx="1502898" cy="5334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438400" y="3657600"/>
            <a:ext cx="4572000" cy="400110"/>
          </a:xfrm>
          <a:prstGeom prst="rect">
            <a:avLst/>
          </a:prstGeom>
          <a:solidFill>
            <a:srgbClr val="FFFF00"/>
          </a:solidFill>
        </p:spPr>
        <p:txBody>
          <a:bodyPr wrap="square" rtlCol="0">
            <a:spAutoFit/>
          </a:bodyPr>
          <a:lstStyle/>
          <a:p>
            <a:r>
              <a:rPr lang="en-US" sz="2000" b="1" dirty="0" smtClean="0">
                <a:solidFill>
                  <a:srgbClr val="FF0000"/>
                </a:solidFill>
              </a:rPr>
              <a:t>Click on the Profile option…</a:t>
            </a:r>
            <a:endParaRPr lang="en-US" sz="2000" b="1" dirty="0">
              <a:solidFill>
                <a:srgbClr val="FF0000"/>
              </a:solidFill>
            </a:endParaRPr>
          </a:p>
        </p:txBody>
      </p:sp>
    </p:spTree>
    <p:extLst>
      <p:ext uri="{BB962C8B-B14F-4D97-AF65-F5344CB8AC3E}">
        <p14:creationId xmlns:p14="http://schemas.microsoft.com/office/powerpoint/2010/main" val="4642847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srcRect/>
          <a:stretch>
            <a:fillRect/>
          </a:stretch>
        </p:blipFill>
        <p:spPr bwMode="auto">
          <a:xfrm>
            <a:off x="0" y="0"/>
            <a:ext cx="15240000" cy="8572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5000628" y="642918"/>
            <a:ext cx="4572032" cy="369332"/>
          </a:xfrm>
          <a:prstGeom prst="rect">
            <a:avLst/>
          </a:prstGeom>
          <a:noFill/>
        </p:spPr>
        <p:txBody>
          <a:bodyPr wrap="square" rtlCol="0">
            <a:spAutoFit/>
          </a:bodyPr>
          <a:lstStyle/>
          <a:p>
            <a:r>
              <a:rPr lang="en-US" dirty="0" smtClean="0">
                <a:solidFill>
                  <a:srgbClr val="FF0000"/>
                </a:solidFill>
              </a:rPr>
              <a:t>READ ALL INSTRUCTIONS CAREFULLY</a:t>
            </a:r>
            <a:endParaRPr lang="en-US"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a:srcRect/>
          <a:stretch>
            <a:fillRect/>
          </a:stretch>
        </p:blipFill>
        <p:spPr bwMode="auto">
          <a:xfrm>
            <a:off x="0" y="0"/>
            <a:ext cx="15240000" cy="8572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9144000" y="6286520"/>
            <a:ext cx="3286180" cy="369332"/>
          </a:xfrm>
          <a:prstGeom prst="rect">
            <a:avLst/>
          </a:prstGeom>
          <a:noFill/>
        </p:spPr>
        <p:txBody>
          <a:bodyPr wrap="square" rtlCol="0">
            <a:spAutoFit/>
          </a:bodyPr>
          <a:lstStyle/>
          <a:p>
            <a:r>
              <a:rPr lang="en-US" dirty="0" smtClean="0">
                <a:solidFill>
                  <a:srgbClr val="FF0000"/>
                </a:solidFill>
              </a:rPr>
              <a:t>CLICK ON OK</a:t>
            </a:r>
            <a:endParaRPr lang="en-US" dirty="0">
              <a:solidFill>
                <a:srgbClr val="FF0000"/>
              </a:solidFill>
            </a:endParaRPr>
          </a:p>
        </p:txBody>
      </p:sp>
      <p:cxnSp>
        <p:nvCxnSpPr>
          <p:cNvPr id="7" name="Straight Arrow Connector 6"/>
          <p:cNvCxnSpPr/>
          <p:nvPr/>
        </p:nvCxnSpPr>
        <p:spPr>
          <a:xfrm rot="10800000" flipV="1">
            <a:off x="7858148" y="6643710"/>
            <a:ext cx="1285852" cy="642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286512" y="4214818"/>
            <a:ext cx="2571768" cy="646331"/>
          </a:xfrm>
          <a:prstGeom prst="rect">
            <a:avLst/>
          </a:prstGeom>
          <a:solidFill>
            <a:srgbClr val="FFFF00"/>
          </a:solidFill>
        </p:spPr>
        <p:txBody>
          <a:bodyPr wrap="square" rtlCol="0">
            <a:spAutoFit/>
          </a:bodyPr>
          <a:lstStyle/>
          <a:p>
            <a:r>
              <a:rPr lang="en-US" dirty="0" smtClean="0">
                <a:solidFill>
                  <a:srgbClr val="FF0000"/>
                </a:solidFill>
                <a:effectLst>
                  <a:outerShdw blurRad="38100" dist="38100" dir="2700000" algn="tl">
                    <a:srgbClr val="000000">
                      <a:alpha val="43137"/>
                    </a:srgbClr>
                  </a:outerShdw>
                </a:effectLst>
              </a:rPr>
              <a:t>Click on update profile as per </a:t>
            </a:r>
            <a:r>
              <a:rPr lang="en-US" dirty="0" err="1" smtClean="0">
                <a:solidFill>
                  <a:srgbClr val="FF0000"/>
                </a:solidFill>
                <a:effectLst>
                  <a:outerShdw blurRad="38100" dist="38100" dir="2700000" algn="tl">
                    <a:srgbClr val="000000">
                      <a:alpha val="43137"/>
                    </a:srgbClr>
                  </a:outerShdw>
                </a:effectLst>
              </a:rPr>
              <a:t>adhar</a:t>
            </a:r>
            <a:endParaRPr lang="en-US"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95773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791200" y="914400"/>
            <a:ext cx="3581400" cy="2554545"/>
          </a:xfrm>
          <a:prstGeom prst="rect">
            <a:avLst/>
          </a:prstGeom>
          <a:solidFill>
            <a:srgbClr val="FFFF00"/>
          </a:solidFill>
        </p:spPr>
        <p:txBody>
          <a:bodyPr wrap="square" rtlCol="0">
            <a:spAutoFit/>
          </a:bodyPr>
          <a:lstStyle/>
          <a:p>
            <a:r>
              <a:rPr lang="en-US" sz="2000" b="1" dirty="0" smtClean="0">
                <a:solidFill>
                  <a:srgbClr val="FF0000"/>
                </a:solidFill>
              </a:rPr>
              <a:t>Check all previously filled data in personal information if no changes simply save and forward to next </a:t>
            </a:r>
            <a:r>
              <a:rPr lang="en-US" sz="2000" b="1" dirty="0" smtClean="0">
                <a:solidFill>
                  <a:srgbClr val="FF0000"/>
                </a:solidFill>
              </a:rPr>
              <a:t>. Do not make any changes in income certificate. NO NEW INCOME CERTIFICATE REQUIRED FOR SC/ST/OBC/SBC/VJNT</a:t>
            </a:r>
            <a:endParaRPr lang="en-US" sz="2000" b="1" dirty="0">
              <a:solidFill>
                <a:srgbClr val="FF0000"/>
              </a:solidFill>
            </a:endParaRPr>
          </a:p>
        </p:txBody>
      </p:sp>
      <p:sp>
        <p:nvSpPr>
          <p:cNvPr id="5" name="TextBox 4"/>
          <p:cNvSpPr txBox="1"/>
          <p:nvPr/>
        </p:nvSpPr>
        <p:spPr>
          <a:xfrm>
            <a:off x="14614" y="5934670"/>
            <a:ext cx="4633586" cy="923330"/>
          </a:xfrm>
          <a:prstGeom prst="rect">
            <a:avLst/>
          </a:prstGeom>
          <a:solidFill>
            <a:srgbClr val="FFFF00"/>
          </a:solidFill>
        </p:spPr>
        <p:txBody>
          <a:bodyPr wrap="square" rtlCol="0">
            <a:spAutoFit/>
          </a:bodyPr>
          <a:lstStyle/>
          <a:p>
            <a:r>
              <a:rPr lang="en-US" b="1" dirty="0" smtClean="0">
                <a:solidFill>
                  <a:srgbClr val="FF0000"/>
                </a:solidFill>
              </a:rPr>
              <a:t>Click on the Save option after update all these details, this will Save all personal details in Profile.</a:t>
            </a:r>
            <a:endParaRPr lang="en-US" b="1" dirty="0">
              <a:solidFill>
                <a:srgbClr val="FF0000"/>
              </a:solidFill>
            </a:endParaRPr>
          </a:p>
        </p:txBody>
      </p:sp>
      <p:sp>
        <p:nvSpPr>
          <p:cNvPr id="6" name="Right Arrow 5"/>
          <p:cNvSpPr/>
          <p:nvPr/>
        </p:nvSpPr>
        <p:spPr>
          <a:xfrm>
            <a:off x="4648200" y="6248400"/>
            <a:ext cx="457200" cy="3048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20342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343400" y="3962400"/>
            <a:ext cx="4953000" cy="1323439"/>
          </a:xfrm>
          <a:prstGeom prst="rect">
            <a:avLst/>
          </a:prstGeom>
          <a:solidFill>
            <a:srgbClr val="FFFF00"/>
          </a:solidFill>
        </p:spPr>
        <p:txBody>
          <a:bodyPr wrap="square" rtlCol="0">
            <a:spAutoFit/>
          </a:bodyPr>
          <a:lstStyle/>
          <a:p>
            <a:r>
              <a:rPr lang="en-US" sz="2000" b="1" dirty="0" smtClean="0">
                <a:solidFill>
                  <a:srgbClr val="FF0000"/>
                </a:solidFill>
              </a:rPr>
              <a:t>In this details students needs to update their Permanent Address and Correspondence Address details and Click on Save if no changes</a:t>
            </a:r>
            <a:endParaRPr lang="en-US" sz="2000" b="1" dirty="0">
              <a:solidFill>
                <a:srgbClr val="FF0000"/>
              </a:solidFill>
            </a:endParaRPr>
          </a:p>
        </p:txBody>
      </p:sp>
      <p:sp>
        <p:nvSpPr>
          <p:cNvPr id="6" name="Rectangle 5"/>
          <p:cNvSpPr/>
          <p:nvPr/>
        </p:nvSpPr>
        <p:spPr>
          <a:xfrm>
            <a:off x="3500430" y="6215082"/>
            <a:ext cx="1500198"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428992" y="6357958"/>
            <a:ext cx="1500198" cy="369332"/>
          </a:xfrm>
          <a:prstGeom prst="rect">
            <a:avLst/>
          </a:prstGeom>
          <a:noFill/>
        </p:spPr>
        <p:txBody>
          <a:bodyPr wrap="square" rtlCol="0">
            <a:spAutoFit/>
          </a:bodyPr>
          <a:lstStyle/>
          <a:p>
            <a:r>
              <a:rPr lang="en-US" dirty="0" smtClean="0"/>
              <a:t>Click on save</a:t>
            </a:r>
            <a:endParaRPr lang="en-US" dirty="0"/>
          </a:p>
        </p:txBody>
      </p:sp>
    </p:spTree>
    <p:extLst>
      <p:ext uri="{BB962C8B-B14F-4D97-AF65-F5344CB8AC3E}">
        <p14:creationId xmlns:p14="http://schemas.microsoft.com/office/powerpoint/2010/main" val="16498164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a:off x="3352800" y="3276600"/>
            <a:ext cx="1066800" cy="0"/>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a:off x="3352800" y="3352800"/>
            <a:ext cx="1066800" cy="0"/>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a:off x="3276600" y="4495800"/>
            <a:ext cx="1066800" cy="0"/>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a:off x="3276600" y="4419600"/>
            <a:ext cx="1066800" cy="0"/>
          </a:xfrm>
          <a:prstGeom prst="line">
            <a:avLst/>
          </a:prstGeom>
        </p:spPr>
        <p:style>
          <a:lnRef idx="3">
            <a:schemeClr val="dk1"/>
          </a:lnRef>
          <a:fillRef idx="0">
            <a:schemeClr val="dk1"/>
          </a:fillRef>
          <a:effectRef idx="2">
            <a:schemeClr val="dk1"/>
          </a:effectRef>
          <a:fontRef idx="minor">
            <a:schemeClr val="tx1"/>
          </a:fontRef>
        </p:style>
      </p:cxnSp>
      <p:sp>
        <p:nvSpPr>
          <p:cNvPr id="6" name="TextBox 5"/>
          <p:cNvSpPr txBox="1"/>
          <p:nvPr/>
        </p:nvSpPr>
        <p:spPr>
          <a:xfrm>
            <a:off x="1791222" y="5580965"/>
            <a:ext cx="5943600" cy="646331"/>
          </a:xfrm>
          <a:prstGeom prst="rect">
            <a:avLst/>
          </a:prstGeom>
          <a:solidFill>
            <a:srgbClr val="FFFF00"/>
          </a:solidFill>
        </p:spPr>
        <p:txBody>
          <a:bodyPr wrap="square" rtlCol="0">
            <a:spAutoFit/>
          </a:bodyPr>
          <a:lstStyle/>
          <a:p>
            <a:r>
              <a:rPr lang="en-US" b="1" dirty="0" smtClean="0">
                <a:solidFill>
                  <a:srgbClr val="FF0000"/>
                </a:solidFill>
              </a:rPr>
              <a:t>In Other Information You have to select Parents Details. Occupation of Parents. Click on Save after update </a:t>
            </a:r>
            <a:endParaRPr lang="en-US" b="1" dirty="0">
              <a:solidFill>
                <a:srgbClr val="FF0000"/>
              </a:solidFill>
            </a:endParaRPr>
          </a:p>
        </p:txBody>
      </p:sp>
      <p:sp>
        <p:nvSpPr>
          <p:cNvPr id="10" name="TextBox 9"/>
          <p:cNvSpPr txBox="1"/>
          <p:nvPr/>
        </p:nvSpPr>
        <p:spPr>
          <a:xfrm>
            <a:off x="3071802" y="5143512"/>
            <a:ext cx="1857388" cy="369332"/>
          </a:xfrm>
          <a:prstGeom prst="rect">
            <a:avLst/>
          </a:prstGeom>
          <a:solidFill>
            <a:srgbClr val="FFFF00"/>
          </a:solidFill>
        </p:spPr>
        <p:txBody>
          <a:bodyPr wrap="square" rtlCol="0">
            <a:spAutoFit/>
          </a:bodyPr>
          <a:lstStyle/>
          <a:p>
            <a:r>
              <a:rPr lang="en-US" dirty="0" smtClean="0">
                <a:solidFill>
                  <a:srgbClr val="FF0000"/>
                </a:solidFill>
              </a:rPr>
              <a:t>CLICK ON SAVE</a:t>
            </a:r>
            <a:endParaRPr lang="en-US" dirty="0">
              <a:solidFill>
                <a:srgbClr val="FF0000"/>
              </a:solidFill>
            </a:endParaRPr>
          </a:p>
        </p:txBody>
      </p:sp>
    </p:spTree>
    <p:extLst>
      <p:ext uri="{BB962C8B-B14F-4D97-AF65-F5344CB8AC3E}">
        <p14:creationId xmlns:p14="http://schemas.microsoft.com/office/powerpoint/2010/main" val="38279521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Box 3"/>
          <p:cNvSpPr txBox="1"/>
          <p:nvPr/>
        </p:nvSpPr>
        <p:spPr>
          <a:xfrm>
            <a:off x="1905000" y="3704666"/>
            <a:ext cx="2362200" cy="369332"/>
          </a:xfrm>
          <a:prstGeom prst="rect">
            <a:avLst/>
          </a:prstGeom>
          <a:solidFill>
            <a:schemeClr val="accent3">
              <a:lumMod val="20000"/>
              <a:lumOff val="80000"/>
            </a:schemeClr>
          </a:solidFill>
        </p:spPr>
        <p:txBody>
          <a:bodyPr wrap="square" rtlCol="0">
            <a:spAutoFit/>
          </a:bodyPr>
          <a:lstStyle/>
          <a:p>
            <a:r>
              <a:rPr lang="en-US" b="1" dirty="0" smtClean="0">
                <a:solidFill>
                  <a:srgbClr val="FF0000"/>
                </a:solidFill>
              </a:rPr>
              <a:t>2021</a:t>
            </a:r>
            <a:endParaRPr lang="en-US" b="1" dirty="0">
              <a:solidFill>
                <a:srgbClr val="FF0000"/>
              </a:solidFill>
            </a:endParaRPr>
          </a:p>
        </p:txBody>
      </p:sp>
      <p:sp>
        <p:nvSpPr>
          <p:cNvPr id="5" name="TextBox 4"/>
          <p:cNvSpPr txBox="1"/>
          <p:nvPr/>
        </p:nvSpPr>
        <p:spPr>
          <a:xfrm>
            <a:off x="1905000" y="4267200"/>
            <a:ext cx="2133600" cy="369332"/>
          </a:xfrm>
          <a:prstGeom prst="rect">
            <a:avLst/>
          </a:prstGeom>
          <a:solidFill>
            <a:schemeClr val="accent3">
              <a:lumMod val="20000"/>
              <a:lumOff val="80000"/>
            </a:schemeClr>
          </a:solidFill>
        </p:spPr>
        <p:txBody>
          <a:bodyPr wrap="square" rtlCol="0">
            <a:spAutoFit/>
          </a:bodyPr>
          <a:lstStyle/>
          <a:p>
            <a:r>
              <a:rPr lang="en-US" b="1" dirty="0" smtClean="0">
                <a:solidFill>
                  <a:srgbClr val="FF0000"/>
                </a:solidFill>
              </a:rPr>
              <a:t>Pune City</a:t>
            </a:r>
            <a:endParaRPr lang="en-US" b="1" dirty="0">
              <a:solidFill>
                <a:srgbClr val="FF0000"/>
              </a:solidFill>
            </a:endParaRPr>
          </a:p>
        </p:txBody>
      </p:sp>
      <p:sp>
        <p:nvSpPr>
          <p:cNvPr id="6" name="TextBox 5"/>
          <p:cNvSpPr txBox="1"/>
          <p:nvPr/>
        </p:nvSpPr>
        <p:spPr>
          <a:xfrm>
            <a:off x="1905000" y="4800600"/>
            <a:ext cx="4800600" cy="307777"/>
          </a:xfrm>
          <a:prstGeom prst="rect">
            <a:avLst/>
          </a:prstGeom>
          <a:solidFill>
            <a:schemeClr val="accent3">
              <a:lumMod val="20000"/>
              <a:lumOff val="80000"/>
            </a:schemeClr>
          </a:solidFill>
        </p:spPr>
        <p:txBody>
          <a:bodyPr wrap="square" rtlCol="0">
            <a:spAutoFit/>
          </a:bodyPr>
          <a:lstStyle/>
          <a:p>
            <a:r>
              <a:rPr lang="en-US" sz="1400" b="1" dirty="0" smtClean="0">
                <a:solidFill>
                  <a:srgbClr val="FF0000"/>
                </a:solidFill>
              </a:rPr>
              <a:t>Modern Education Society’s College of Engineering(6281)</a:t>
            </a:r>
            <a:endParaRPr lang="en-US" sz="1400" b="1" dirty="0">
              <a:solidFill>
                <a:srgbClr val="FF0000"/>
              </a:solidFill>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Left Arrow 6"/>
          <p:cNvSpPr/>
          <p:nvPr/>
        </p:nvSpPr>
        <p:spPr>
          <a:xfrm>
            <a:off x="4038600" y="4267200"/>
            <a:ext cx="609600" cy="369332"/>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8" name="TextBox 7"/>
          <p:cNvSpPr txBox="1"/>
          <p:nvPr/>
        </p:nvSpPr>
        <p:spPr>
          <a:xfrm>
            <a:off x="4724400" y="3889332"/>
            <a:ext cx="7491466" cy="3139321"/>
          </a:xfrm>
          <a:prstGeom prst="rect">
            <a:avLst/>
          </a:prstGeom>
          <a:solidFill>
            <a:srgbClr val="FFFF00"/>
          </a:solidFill>
        </p:spPr>
        <p:txBody>
          <a:bodyPr wrap="square" rtlCol="0">
            <a:spAutoFit/>
          </a:bodyPr>
          <a:lstStyle/>
          <a:p>
            <a:r>
              <a:rPr lang="en-US" b="1" dirty="0" smtClean="0">
                <a:solidFill>
                  <a:srgbClr val="FF0000"/>
                </a:solidFill>
              </a:rPr>
              <a:t>For Second year :- Student must delete previously filled pursuing status then fill once again all these option with completed status &amp; Upload Admission Confirmation Letter i.e. Allotment Letter in this CAP ID.  Do not Upload freeze and confirm letter or any other document in this. Please  see next slide for specimen copy for admission confirmation letter &amp; then upload </a:t>
            </a:r>
            <a:r>
              <a:rPr lang="en-US" b="1" dirty="0" err="1" smtClean="0">
                <a:solidFill>
                  <a:srgbClr val="FF0000"/>
                </a:solidFill>
              </a:rPr>
              <a:t>dec</a:t>
            </a:r>
            <a:r>
              <a:rPr lang="en-US" b="1" dirty="0" smtClean="0">
                <a:solidFill>
                  <a:srgbClr val="FF0000"/>
                </a:solidFill>
              </a:rPr>
              <a:t> </a:t>
            </a:r>
            <a:r>
              <a:rPr lang="en-US" b="1" dirty="0" smtClean="0">
                <a:solidFill>
                  <a:srgbClr val="FF0000"/>
                </a:solidFill>
              </a:rPr>
              <a:t>24 </a:t>
            </a:r>
            <a:r>
              <a:rPr lang="en-US" b="1" dirty="0" smtClean="0">
                <a:solidFill>
                  <a:srgbClr val="FF0000"/>
                </a:solidFill>
              </a:rPr>
              <a:t>&amp; may </a:t>
            </a:r>
            <a:r>
              <a:rPr lang="en-US" b="1" dirty="0" smtClean="0">
                <a:solidFill>
                  <a:srgbClr val="FF0000"/>
                </a:solidFill>
              </a:rPr>
              <a:t>25 </a:t>
            </a:r>
            <a:r>
              <a:rPr lang="en-US" b="1" dirty="0" err="1" smtClean="0">
                <a:solidFill>
                  <a:srgbClr val="FF0000"/>
                </a:solidFill>
              </a:rPr>
              <a:t>marksheet</a:t>
            </a:r>
            <a:r>
              <a:rPr lang="en-US" b="1" dirty="0" smtClean="0">
                <a:solidFill>
                  <a:srgbClr val="FF0000"/>
                </a:solidFill>
              </a:rPr>
              <a:t> and both </a:t>
            </a:r>
            <a:r>
              <a:rPr lang="en-US" b="1" dirty="0" err="1" smtClean="0">
                <a:solidFill>
                  <a:srgbClr val="FF0000"/>
                </a:solidFill>
              </a:rPr>
              <a:t>sem</a:t>
            </a:r>
            <a:r>
              <a:rPr lang="en-US" b="1" dirty="0" smtClean="0">
                <a:solidFill>
                  <a:srgbClr val="FF0000"/>
                </a:solidFill>
              </a:rPr>
              <a:t> average marks.</a:t>
            </a:r>
          </a:p>
          <a:p>
            <a:r>
              <a:rPr lang="en-US" b="1" dirty="0" smtClean="0">
                <a:solidFill>
                  <a:srgbClr val="FF0000"/>
                </a:solidFill>
              </a:rPr>
              <a:t>For Third year students :- students must upload </a:t>
            </a:r>
            <a:r>
              <a:rPr lang="en-US" b="1" dirty="0" err="1" smtClean="0">
                <a:solidFill>
                  <a:srgbClr val="FF0000"/>
                </a:solidFill>
              </a:rPr>
              <a:t>dec</a:t>
            </a:r>
            <a:r>
              <a:rPr lang="en-US" b="1" dirty="0" smtClean="0">
                <a:solidFill>
                  <a:srgbClr val="FF0000"/>
                </a:solidFill>
              </a:rPr>
              <a:t> </a:t>
            </a:r>
            <a:r>
              <a:rPr lang="en-US" b="1" dirty="0" smtClean="0">
                <a:solidFill>
                  <a:srgbClr val="FF0000"/>
                </a:solidFill>
              </a:rPr>
              <a:t>24 </a:t>
            </a:r>
            <a:r>
              <a:rPr lang="en-US" b="1" dirty="0" smtClean="0">
                <a:solidFill>
                  <a:srgbClr val="FF0000"/>
                </a:solidFill>
              </a:rPr>
              <a:t>and may </a:t>
            </a:r>
            <a:r>
              <a:rPr lang="en-US" b="1" dirty="0" smtClean="0">
                <a:solidFill>
                  <a:srgbClr val="FF0000"/>
                </a:solidFill>
              </a:rPr>
              <a:t>25marksheet </a:t>
            </a:r>
            <a:r>
              <a:rPr lang="en-US" b="1" dirty="0" smtClean="0">
                <a:solidFill>
                  <a:srgbClr val="FF0000"/>
                </a:solidFill>
              </a:rPr>
              <a:t>with completed status do not delete first year both </a:t>
            </a:r>
            <a:r>
              <a:rPr lang="en-US" b="1" dirty="0" err="1" smtClean="0">
                <a:solidFill>
                  <a:srgbClr val="FF0000"/>
                </a:solidFill>
              </a:rPr>
              <a:t>sem</a:t>
            </a:r>
            <a:r>
              <a:rPr lang="en-US" b="1" dirty="0" smtClean="0">
                <a:solidFill>
                  <a:srgbClr val="FF0000"/>
                </a:solidFill>
              </a:rPr>
              <a:t> average marks. </a:t>
            </a:r>
          </a:p>
          <a:p>
            <a:r>
              <a:rPr lang="en-US" b="1" dirty="0" smtClean="0">
                <a:solidFill>
                  <a:srgbClr val="FF0000"/>
                </a:solidFill>
              </a:rPr>
              <a:t>After that for current year pursuing status fee paid zero and upload admission fee receipt do not upload </a:t>
            </a:r>
            <a:r>
              <a:rPr lang="en-US" b="1" dirty="0" err="1" smtClean="0">
                <a:solidFill>
                  <a:srgbClr val="FF0000"/>
                </a:solidFill>
              </a:rPr>
              <a:t>bonafide</a:t>
            </a:r>
            <a:r>
              <a:rPr lang="en-US" b="1" dirty="0" smtClean="0">
                <a:solidFill>
                  <a:srgbClr val="FF0000"/>
                </a:solidFill>
              </a:rPr>
              <a:t> even if it mentioned. If any student fill full fee i.e.7550 or </a:t>
            </a:r>
            <a:r>
              <a:rPr lang="en-US" b="1" dirty="0" smtClean="0">
                <a:solidFill>
                  <a:srgbClr val="FF0000"/>
                </a:solidFill>
              </a:rPr>
              <a:t>80000/80041 </a:t>
            </a:r>
            <a:r>
              <a:rPr lang="en-US" b="1" dirty="0" smtClean="0">
                <a:solidFill>
                  <a:srgbClr val="FF0000"/>
                </a:solidFill>
              </a:rPr>
              <a:t>they can put here full fee.</a:t>
            </a:r>
            <a:endParaRPr lang="en-US" b="1" dirty="0">
              <a:solidFill>
                <a:srgbClr val="FF0000"/>
              </a:solidFill>
            </a:endParaRPr>
          </a:p>
        </p:txBody>
      </p:sp>
      <p:sp>
        <p:nvSpPr>
          <p:cNvPr id="10" name="Right Arrow 9"/>
          <p:cNvSpPr/>
          <p:nvPr/>
        </p:nvSpPr>
        <p:spPr>
          <a:xfrm>
            <a:off x="6500826" y="3571876"/>
            <a:ext cx="642942" cy="1885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7286644" y="3357562"/>
            <a:ext cx="1857356" cy="369332"/>
          </a:xfrm>
          <a:prstGeom prst="rect">
            <a:avLst/>
          </a:prstGeom>
          <a:noFill/>
        </p:spPr>
        <p:txBody>
          <a:bodyPr wrap="square" rtlCol="0">
            <a:spAutoFit/>
          </a:bodyPr>
          <a:lstStyle/>
          <a:p>
            <a:endParaRPr lang="en-IN" dirty="0"/>
          </a:p>
        </p:txBody>
      </p:sp>
      <p:sp>
        <p:nvSpPr>
          <p:cNvPr id="12" name="TextBox 11"/>
          <p:cNvSpPr txBox="1"/>
          <p:nvPr/>
        </p:nvSpPr>
        <p:spPr>
          <a:xfrm>
            <a:off x="7358082" y="3500438"/>
            <a:ext cx="1785918" cy="369332"/>
          </a:xfrm>
          <a:prstGeom prst="rect">
            <a:avLst/>
          </a:prstGeom>
          <a:noFill/>
        </p:spPr>
        <p:txBody>
          <a:bodyPr wrap="square" rtlCol="0">
            <a:spAutoFit/>
          </a:bodyPr>
          <a:lstStyle/>
          <a:p>
            <a:r>
              <a:rPr lang="en-IN" dirty="0" smtClean="0">
                <a:solidFill>
                  <a:srgbClr val="C00000"/>
                </a:solidFill>
              </a:rPr>
              <a:t>DEN/DSD NO </a:t>
            </a:r>
            <a:r>
              <a:rPr lang="en-IN" dirty="0" smtClean="0"/>
              <a:t>:</a:t>
            </a:r>
            <a:endParaRPr lang="en-IN" dirty="0"/>
          </a:p>
        </p:txBody>
      </p:sp>
      <p:sp>
        <p:nvSpPr>
          <p:cNvPr id="13" name="TextBox 12"/>
          <p:cNvSpPr txBox="1"/>
          <p:nvPr/>
        </p:nvSpPr>
        <p:spPr>
          <a:xfrm>
            <a:off x="4214810" y="3429000"/>
            <a:ext cx="2000264" cy="369332"/>
          </a:xfrm>
          <a:prstGeom prst="rect">
            <a:avLst/>
          </a:prstGeom>
          <a:noFill/>
        </p:spPr>
        <p:txBody>
          <a:bodyPr wrap="square" rtlCol="0">
            <a:spAutoFit/>
          </a:bodyPr>
          <a:lstStyle/>
          <a:p>
            <a:r>
              <a:rPr lang="en-IN" dirty="0" smtClean="0">
                <a:solidFill>
                  <a:srgbClr val="C00000"/>
                </a:solidFill>
              </a:rPr>
              <a:t>10</a:t>
            </a:r>
            <a:r>
              <a:rPr lang="en-IN" baseline="30000" dirty="0" smtClean="0">
                <a:solidFill>
                  <a:srgbClr val="C00000"/>
                </a:solidFill>
              </a:rPr>
              <a:t>TH</a:t>
            </a:r>
            <a:r>
              <a:rPr lang="en-IN" dirty="0" smtClean="0">
                <a:solidFill>
                  <a:srgbClr val="C00000"/>
                </a:solidFill>
              </a:rPr>
              <a:t>/12</a:t>
            </a:r>
            <a:r>
              <a:rPr lang="en-IN" baseline="30000" dirty="0" smtClean="0">
                <a:solidFill>
                  <a:srgbClr val="C00000"/>
                </a:solidFill>
              </a:rPr>
              <a:t>TH</a:t>
            </a:r>
            <a:r>
              <a:rPr lang="en-IN" dirty="0" smtClean="0">
                <a:solidFill>
                  <a:srgbClr val="C00000"/>
                </a:solidFill>
              </a:rPr>
              <a:t> MARKS</a:t>
            </a:r>
            <a:endParaRPr lang="en-IN" dirty="0">
              <a:solidFill>
                <a:srgbClr val="C00000"/>
              </a:solidFill>
            </a:endParaRPr>
          </a:p>
        </p:txBody>
      </p:sp>
      <p:sp>
        <p:nvSpPr>
          <p:cNvPr id="14" name="TextBox 13"/>
          <p:cNvSpPr txBox="1"/>
          <p:nvPr/>
        </p:nvSpPr>
        <p:spPr>
          <a:xfrm>
            <a:off x="4572000" y="2357430"/>
            <a:ext cx="2143140" cy="369332"/>
          </a:xfrm>
          <a:prstGeom prst="rect">
            <a:avLst/>
          </a:prstGeom>
          <a:noFill/>
        </p:spPr>
        <p:txBody>
          <a:bodyPr wrap="square" rtlCol="0">
            <a:spAutoFit/>
          </a:bodyPr>
          <a:lstStyle/>
          <a:p>
            <a:r>
              <a:rPr lang="en-IN" dirty="0" smtClean="0">
                <a:solidFill>
                  <a:srgbClr val="C00000"/>
                </a:solidFill>
              </a:rPr>
              <a:t>DIPLOMA COURSE</a:t>
            </a:r>
            <a:endParaRPr lang="en-IN" dirty="0">
              <a:solidFill>
                <a:srgbClr val="C00000"/>
              </a:solidFill>
            </a:endParaRPr>
          </a:p>
        </p:txBody>
      </p:sp>
      <p:sp>
        <p:nvSpPr>
          <p:cNvPr id="15" name="TextBox 14"/>
          <p:cNvSpPr txBox="1"/>
          <p:nvPr/>
        </p:nvSpPr>
        <p:spPr>
          <a:xfrm>
            <a:off x="7000892" y="2428868"/>
            <a:ext cx="2143108" cy="369332"/>
          </a:xfrm>
          <a:prstGeom prst="rect">
            <a:avLst/>
          </a:prstGeom>
          <a:noFill/>
        </p:spPr>
        <p:txBody>
          <a:bodyPr wrap="square" rtlCol="0">
            <a:spAutoFit/>
          </a:bodyPr>
          <a:lstStyle/>
          <a:p>
            <a:r>
              <a:rPr lang="en-IN" dirty="0" smtClean="0">
                <a:solidFill>
                  <a:srgbClr val="C00000"/>
                </a:solidFill>
              </a:rPr>
              <a:t>ENGINEERING</a:t>
            </a:r>
            <a:endParaRPr lang="en-IN" dirty="0">
              <a:solidFill>
                <a:srgbClr val="C00000"/>
              </a:solidFill>
            </a:endParaRPr>
          </a:p>
        </p:txBody>
      </p:sp>
      <p:sp>
        <p:nvSpPr>
          <p:cNvPr id="16" name="TextBox 15"/>
          <p:cNvSpPr txBox="1"/>
          <p:nvPr/>
        </p:nvSpPr>
        <p:spPr>
          <a:xfrm>
            <a:off x="1928794" y="2285992"/>
            <a:ext cx="2143140" cy="369332"/>
          </a:xfrm>
          <a:prstGeom prst="rect">
            <a:avLst/>
          </a:prstGeom>
          <a:noFill/>
        </p:spPr>
        <p:txBody>
          <a:bodyPr wrap="square" rtlCol="0">
            <a:spAutoFit/>
          </a:bodyPr>
          <a:lstStyle/>
          <a:p>
            <a:r>
              <a:rPr lang="en-IN" dirty="0" smtClean="0">
                <a:solidFill>
                  <a:srgbClr val="C00000"/>
                </a:solidFill>
              </a:rPr>
              <a:t>PUNE CITY</a:t>
            </a:r>
            <a:endParaRPr lang="en-IN" dirty="0">
              <a:solidFill>
                <a:srgbClr val="C00000"/>
              </a:solidFill>
            </a:endParaRPr>
          </a:p>
        </p:txBody>
      </p:sp>
      <p:sp>
        <p:nvSpPr>
          <p:cNvPr id="17" name="TextBox 16"/>
          <p:cNvSpPr txBox="1"/>
          <p:nvPr/>
        </p:nvSpPr>
        <p:spPr>
          <a:xfrm>
            <a:off x="1928794" y="2928934"/>
            <a:ext cx="4929222" cy="369332"/>
          </a:xfrm>
          <a:prstGeom prst="rect">
            <a:avLst/>
          </a:prstGeom>
          <a:noFill/>
        </p:spPr>
        <p:txBody>
          <a:bodyPr wrap="square" rtlCol="0">
            <a:spAutoFit/>
          </a:bodyPr>
          <a:lstStyle/>
          <a:p>
            <a:r>
              <a:rPr lang="en-IN" dirty="0" err="1" smtClean="0">
                <a:solidFill>
                  <a:srgbClr val="C00000"/>
                </a:solidFill>
              </a:rPr>
              <a:t>Cusrow</a:t>
            </a:r>
            <a:r>
              <a:rPr lang="en-IN" dirty="0" smtClean="0">
                <a:solidFill>
                  <a:srgbClr val="C00000"/>
                </a:solidFill>
              </a:rPr>
              <a:t> </a:t>
            </a:r>
            <a:r>
              <a:rPr lang="en-IN" dirty="0" err="1" smtClean="0">
                <a:solidFill>
                  <a:srgbClr val="C00000"/>
                </a:solidFill>
              </a:rPr>
              <a:t>Wadia</a:t>
            </a:r>
            <a:r>
              <a:rPr lang="en-IN" dirty="0" smtClean="0">
                <a:solidFill>
                  <a:srgbClr val="C00000"/>
                </a:solidFill>
              </a:rPr>
              <a:t> Institute of Technology (aided)</a:t>
            </a:r>
            <a:r>
              <a:rPr lang="en-IN" dirty="0" err="1" smtClean="0">
                <a:solidFill>
                  <a:srgbClr val="C00000"/>
                </a:solidFill>
              </a:rPr>
              <a:t>pune</a:t>
            </a:r>
            <a:endParaRPr lang="en-IN" dirty="0">
              <a:solidFill>
                <a:srgbClr val="C00000"/>
              </a:solidFill>
            </a:endParaRPr>
          </a:p>
        </p:txBody>
      </p:sp>
      <p:sp>
        <p:nvSpPr>
          <p:cNvPr id="18" name="TextBox 17"/>
          <p:cNvSpPr txBox="1"/>
          <p:nvPr/>
        </p:nvSpPr>
        <p:spPr>
          <a:xfrm>
            <a:off x="6858016" y="2857497"/>
            <a:ext cx="2643206" cy="646331"/>
          </a:xfrm>
          <a:prstGeom prst="rect">
            <a:avLst/>
          </a:prstGeom>
          <a:noFill/>
        </p:spPr>
        <p:txBody>
          <a:bodyPr wrap="square" rtlCol="0">
            <a:spAutoFit/>
          </a:bodyPr>
          <a:lstStyle/>
          <a:p>
            <a:r>
              <a:rPr lang="en-IN" dirty="0" smtClean="0">
                <a:solidFill>
                  <a:srgbClr val="C00000"/>
                </a:solidFill>
              </a:rPr>
              <a:t>Post </a:t>
            </a:r>
            <a:r>
              <a:rPr lang="en-IN" dirty="0" err="1" smtClean="0">
                <a:solidFill>
                  <a:srgbClr val="C00000"/>
                </a:solidFill>
              </a:rPr>
              <a:t>s.s.c.diploma</a:t>
            </a:r>
            <a:r>
              <a:rPr lang="en-IN" dirty="0" smtClean="0">
                <a:solidFill>
                  <a:srgbClr val="C00000"/>
                </a:solidFill>
              </a:rPr>
              <a:t> in </a:t>
            </a:r>
            <a:r>
              <a:rPr lang="en-IN" dirty="0" err="1" smtClean="0">
                <a:solidFill>
                  <a:srgbClr val="C00000"/>
                </a:solidFill>
              </a:rPr>
              <a:t>enng</a:t>
            </a:r>
            <a:r>
              <a:rPr lang="en-IN" dirty="0" smtClean="0">
                <a:solidFill>
                  <a:srgbClr val="C00000"/>
                </a:solidFill>
              </a:rPr>
              <a:t>(polytechnic)</a:t>
            </a:r>
            <a:endParaRPr lang="en-IN" dirty="0">
              <a:solidFill>
                <a:srgbClr val="C00000"/>
              </a:solidFill>
            </a:endParaRPr>
          </a:p>
        </p:txBody>
      </p:sp>
    </p:spTree>
    <p:extLst>
      <p:ext uri="{BB962C8B-B14F-4D97-AF65-F5344CB8AC3E}">
        <p14:creationId xmlns:p14="http://schemas.microsoft.com/office/powerpoint/2010/main" val="41988722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Specimen of allotment letter</a:t>
            </a:r>
            <a:endParaRPr lang="en-IN" dirty="0"/>
          </a:p>
        </p:txBody>
      </p:sp>
      <p:pic>
        <p:nvPicPr>
          <p:cNvPr id="4" name="Content Placeholder 3" descr="9eda23d5-b20d-4005-9d97-f1ef8bd13375.jpg"/>
          <p:cNvPicPr>
            <a:picLocks noGrp="1" noChangeAspect="1"/>
          </p:cNvPicPr>
          <p:nvPr>
            <p:ph idx="1"/>
          </p:nvPr>
        </p:nvPicPr>
        <p:blipFill>
          <a:blip r:embed="rId2"/>
          <a:stretch>
            <a:fillRect/>
          </a:stretch>
        </p:blipFill>
        <p:spPr>
          <a:xfrm>
            <a:off x="3500430" y="1600200"/>
            <a:ext cx="3000396" cy="4829196"/>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Arrow Connector 6"/>
          <p:cNvCxnSpPr/>
          <p:nvPr/>
        </p:nvCxnSpPr>
        <p:spPr>
          <a:xfrm flipH="1">
            <a:off x="2590800" y="2590800"/>
            <a:ext cx="2057400" cy="14478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2" name="TextBox 11"/>
          <p:cNvSpPr txBox="1"/>
          <p:nvPr/>
        </p:nvSpPr>
        <p:spPr>
          <a:xfrm>
            <a:off x="4038600" y="1852136"/>
            <a:ext cx="5410200" cy="1785104"/>
          </a:xfrm>
          <a:prstGeom prst="rect">
            <a:avLst/>
          </a:prstGeom>
          <a:solidFill>
            <a:srgbClr val="FFFF00"/>
          </a:solidFill>
        </p:spPr>
        <p:txBody>
          <a:bodyPr wrap="square" rtlCol="0">
            <a:spAutoFit/>
          </a:bodyPr>
          <a:lstStyle/>
          <a:p>
            <a:r>
              <a:rPr lang="en-US" sz="2000" b="1" dirty="0" smtClean="0">
                <a:solidFill>
                  <a:srgbClr val="FF0000"/>
                </a:solidFill>
              </a:rPr>
              <a:t>This is very important point of the Fees. You need to enter fees paid amount as “</a:t>
            </a:r>
            <a:r>
              <a:rPr lang="en-US" sz="2000" b="1" u="sng" dirty="0" smtClean="0">
                <a:solidFill>
                  <a:srgbClr val="FF0000"/>
                </a:solidFill>
              </a:rPr>
              <a:t> 0 </a:t>
            </a:r>
            <a:r>
              <a:rPr lang="en-US" sz="2000" b="1" dirty="0" smtClean="0">
                <a:solidFill>
                  <a:srgbClr val="FF0000"/>
                </a:solidFill>
              </a:rPr>
              <a:t>” only. </a:t>
            </a:r>
          </a:p>
          <a:p>
            <a:r>
              <a:rPr lang="en-US" sz="1400" b="1" dirty="0" smtClean="0">
                <a:solidFill>
                  <a:srgbClr val="FF0000"/>
                </a:solidFill>
              </a:rPr>
              <a:t>Only Students who have paid Admission Fees Rs. 7550/- or 80000</a:t>
            </a:r>
            <a:r>
              <a:rPr lang="en-US" sz="1400" b="1" dirty="0" smtClean="0">
                <a:solidFill>
                  <a:srgbClr val="FF0000"/>
                </a:solidFill>
              </a:rPr>
              <a:t>/-80041/-Can </a:t>
            </a:r>
            <a:r>
              <a:rPr lang="en-US" sz="1400" b="1" dirty="0" smtClean="0">
                <a:solidFill>
                  <a:srgbClr val="FF0000"/>
                </a:solidFill>
              </a:rPr>
              <a:t>enter these amount in Fees Paid for refund of admission fees.  (ONLY ST CATEGORY &amp; SC category students those income above 2.50 lakh these  STUDENTS CAN FILLUP Rs. </a:t>
            </a:r>
            <a:r>
              <a:rPr lang="en-US" sz="1400" b="1" dirty="0" smtClean="0">
                <a:solidFill>
                  <a:srgbClr val="FF0000"/>
                </a:solidFill>
              </a:rPr>
              <a:t>1550/10435/10075 </a:t>
            </a:r>
            <a:r>
              <a:rPr lang="en-US" sz="1400" b="1" dirty="0" smtClean="0">
                <a:solidFill>
                  <a:srgbClr val="FF0000"/>
                </a:solidFill>
              </a:rPr>
              <a:t>paid)</a:t>
            </a:r>
          </a:p>
          <a:p>
            <a:endParaRPr lang="en-US" sz="1400" b="1" dirty="0">
              <a:solidFill>
                <a:srgbClr val="FF0000"/>
              </a:solidFill>
            </a:endParaRPr>
          </a:p>
        </p:txBody>
      </p:sp>
      <p:sp>
        <p:nvSpPr>
          <p:cNvPr id="13" name="TextBox 12"/>
          <p:cNvSpPr txBox="1"/>
          <p:nvPr/>
        </p:nvSpPr>
        <p:spPr>
          <a:xfrm>
            <a:off x="6172200" y="5181600"/>
            <a:ext cx="3124200" cy="1477328"/>
          </a:xfrm>
          <a:prstGeom prst="rect">
            <a:avLst/>
          </a:prstGeom>
          <a:solidFill>
            <a:srgbClr val="FFFF00"/>
          </a:solidFill>
        </p:spPr>
        <p:txBody>
          <a:bodyPr wrap="square" rtlCol="0">
            <a:spAutoFit/>
          </a:bodyPr>
          <a:lstStyle/>
          <a:p>
            <a:r>
              <a:rPr lang="en-US" b="1" dirty="0" smtClean="0">
                <a:solidFill>
                  <a:srgbClr val="FF0000"/>
                </a:solidFill>
              </a:rPr>
              <a:t>Upload  original Admission fees receipt at this point. Do not upload </a:t>
            </a:r>
            <a:r>
              <a:rPr lang="en-US" b="1" dirty="0" err="1" smtClean="0">
                <a:solidFill>
                  <a:srgbClr val="FF0000"/>
                </a:solidFill>
              </a:rPr>
              <a:t>bonafide</a:t>
            </a:r>
            <a:r>
              <a:rPr lang="en-US" b="1" dirty="0" smtClean="0">
                <a:solidFill>
                  <a:srgbClr val="FF0000"/>
                </a:solidFill>
              </a:rPr>
              <a:t> certificate select other details and click on Save.</a:t>
            </a:r>
            <a:endParaRPr lang="en-US" b="1" dirty="0">
              <a:solidFill>
                <a:srgbClr val="FF0000"/>
              </a:solidFill>
            </a:endParaRPr>
          </a:p>
        </p:txBody>
      </p:sp>
      <p:cxnSp>
        <p:nvCxnSpPr>
          <p:cNvPr id="15" name="Straight Arrow Connector 14"/>
          <p:cNvCxnSpPr/>
          <p:nvPr/>
        </p:nvCxnSpPr>
        <p:spPr>
          <a:xfrm>
            <a:off x="5181600" y="4038600"/>
            <a:ext cx="1066800" cy="1219200"/>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4589110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828800" y="4500571"/>
            <a:ext cx="7467600" cy="2246769"/>
          </a:xfrm>
          <a:prstGeom prst="rect">
            <a:avLst/>
          </a:prstGeom>
          <a:solidFill>
            <a:srgbClr val="FFFF00"/>
          </a:solidFill>
        </p:spPr>
        <p:txBody>
          <a:bodyPr wrap="square" rtlCol="0">
            <a:spAutoFit/>
          </a:bodyPr>
          <a:lstStyle/>
          <a:p>
            <a:r>
              <a:rPr lang="en-US" sz="2000" b="1" dirty="0" smtClean="0">
                <a:solidFill>
                  <a:srgbClr val="FF0000"/>
                </a:solidFill>
              </a:rPr>
              <a:t>If Students Staying in Hostel then he/she need to update Hostel Information here, upload hostel receipt/rent agreement here. </a:t>
            </a:r>
          </a:p>
          <a:p>
            <a:r>
              <a:rPr lang="en-US" sz="2000" b="1" dirty="0" smtClean="0">
                <a:solidFill>
                  <a:srgbClr val="FF0000"/>
                </a:solidFill>
              </a:rPr>
              <a:t>(</a:t>
            </a:r>
            <a:r>
              <a:rPr lang="en-US" sz="2000" b="1" dirty="0" smtClean="0">
                <a:solidFill>
                  <a:srgbClr val="FF0000"/>
                </a:solidFill>
              </a:rPr>
              <a:t>FOR VJNT/SBC VJNT HOSTEL SCHEME IS AVAILABLE students those income below Rs. </a:t>
            </a:r>
            <a:r>
              <a:rPr lang="en-US" sz="2000" b="1" dirty="0" smtClean="0">
                <a:solidFill>
                  <a:srgbClr val="FF0000"/>
                </a:solidFill>
              </a:rPr>
              <a:t>250000</a:t>
            </a:r>
            <a:r>
              <a:rPr lang="en-US" sz="2000" b="1" dirty="0" smtClean="0">
                <a:solidFill>
                  <a:srgbClr val="FF0000"/>
                </a:solidFill>
              </a:rPr>
              <a:t>/- they can select this scheme option  (only </a:t>
            </a:r>
            <a:r>
              <a:rPr lang="en-US" sz="2000" b="1" dirty="0" err="1" smtClean="0">
                <a:solidFill>
                  <a:srgbClr val="FF0000"/>
                </a:solidFill>
              </a:rPr>
              <a:t>wadia</a:t>
            </a:r>
            <a:r>
              <a:rPr lang="en-US" sz="2000" b="1" dirty="0" smtClean="0">
                <a:solidFill>
                  <a:srgbClr val="FF0000"/>
                </a:solidFill>
              </a:rPr>
              <a:t> college hostel allowed </a:t>
            </a:r>
            <a:r>
              <a:rPr lang="en-US" sz="2000" b="1" dirty="0" smtClean="0">
                <a:solidFill>
                  <a:srgbClr val="FF0000"/>
                </a:solidFill>
              </a:rPr>
              <a:t>) FOR SC CATEGORY SWADHAR HOSTEL SCHEME AVAILABLE FOR ST CATEGORY SWAYAM HOSTEL SCHEME AVAILABLE</a:t>
            </a:r>
            <a:endParaRPr lang="en-US" sz="2000" b="1" dirty="0">
              <a:solidFill>
                <a:srgbClr val="FF0000"/>
              </a:solidFill>
            </a:endParaRPr>
          </a:p>
        </p:txBody>
      </p:sp>
      <p:sp>
        <p:nvSpPr>
          <p:cNvPr id="7" name="Rectangle 6"/>
          <p:cNvSpPr/>
          <p:nvPr/>
        </p:nvSpPr>
        <p:spPr>
          <a:xfrm>
            <a:off x="2286000" y="2967335"/>
            <a:ext cx="4572000" cy="923330"/>
          </a:xfrm>
          <a:prstGeom prst="rect">
            <a:avLst/>
          </a:prstGeom>
        </p:spPr>
        <p:txBody>
          <a:bodyPr>
            <a:spAutoFit/>
          </a:bodyPr>
          <a:lstStyle/>
          <a:p>
            <a:r>
              <a:rPr lang="en-US" b="1" dirty="0" smtClean="0">
                <a:solidFill>
                  <a:srgbClr val="FF0000"/>
                </a:solidFill>
              </a:rPr>
              <a:t>After update hostel details students profile is completed 100%, now he/she needs to apply for scheme as per his/her eligibility.</a:t>
            </a:r>
            <a:endParaRPr lang="en-US" b="1" dirty="0">
              <a:solidFill>
                <a:srgbClr val="FF0000"/>
              </a:solidFill>
            </a:endParaRPr>
          </a:p>
        </p:txBody>
      </p:sp>
    </p:spTree>
    <p:extLst>
      <p:ext uri="{BB962C8B-B14F-4D97-AF65-F5344CB8AC3E}">
        <p14:creationId xmlns:p14="http://schemas.microsoft.com/office/powerpoint/2010/main" val="14450700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84" y="-214338"/>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Up Arrow 3"/>
          <p:cNvSpPr/>
          <p:nvPr/>
        </p:nvSpPr>
        <p:spPr>
          <a:xfrm>
            <a:off x="5152373" y="1981200"/>
            <a:ext cx="304800" cy="304800"/>
          </a:xfrm>
          <a:prstGeom prst="up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TextBox 6"/>
          <p:cNvSpPr txBox="1"/>
          <p:nvPr/>
        </p:nvSpPr>
        <p:spPr>
          <a:xfrm>
            <a:off x="4419600" y="3657600"/>
            <a:ext cx="3124200" cy="1754326"/>
          </a:xfrm>
          <a:prstGeom prst="rect">
            <a:avLst/>
          </a:prstGeom>
          <a:solidFill>
            <a:srgbClr val="FFFF00"/>
          </a:solidFill>
        </p:spPr>
        <p:txBody>
          <a:bodyPr wrap="square" rtlCol="0">
            <a:spAutoFit/>
          </a:bodyPr>
          <a:lstStyle/>
          <a:p>
            <a:r>
              <a:rPr lang="en-US" b="1" dirty="0" smtClean="0">
                <a:solidFill>
                  <a:srgbClr val="FF0000"/>
                </a:solidFill>
              </a:rPr>
              <a:t>In all scheme tab, select your Department name and click on scheme name as per your eligibility. For detail see notice which is given in students </a:t>
            </a:r>
            <a:r>
              <a:rPr lang="en-US" b="1" dirty="0" err="1" smtClean="0">
                <a:solidFill>
                  <a:srgbClr val="FF0000"/>
                </a:solidFill>
              </a:rPr>
              <a:t>grp</a:t>
            </a:r>
            <a:r>
              <a:rPr lang="en-US" b="1" dirty="0" smtClean="0">
                <a:solidFill>
                  <a:srgbClr val="FF0000"/>
                </a:solidFill>
              </a:rPr>
              <a:t> / next slide.</a:t>
            </a:r>
            <a:endParaRPr lang="en-US" b="1" dirty="0">
              <a:solidFill>
                <a:srgbClr val="FF0000"/>
              </a:solidFill>
            </a:endParaRPr>
          </a:p>
        </p:txBody>
      </p:sp>
      <p:cxnSp>
        <p:nvCxnSpPr>
          <p:cNvPr id="11" name="Straight Arrow Connector 10"/>
          <p:cNvCxnSpPr/>
          <p:nvPr/>
        </p:nvCxnSpPr>
        <p:spPr>
          <a:xfrm rot="10800000">
            <a:off x="1214414" y="3000372"/>
            <a:ext cx="3143272" cy="10715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9756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solidFill>
            <a:schemeClr val="accent3">
              <a:lumMod val="40000"/>
              <a:lumOff val="60000"/>
            </a:schemeClr>
          </a:solidFill>
        </p:spPr>
        <p:txBody>
          <a:bodyPr>
            <a:normAutofit fontScale="90000"/>
          </a:bodyPr>
          <a:lstStyle/>
          <a:p>
            <a:r>
              <a:rPr lang="en-US" u="sng" dirty="0" smtClean="0"/>
              <a:t>Category wise and Income wise applicable schemes to be select.</a:t>
            </a:r>
            <a:endParaRPr lang="en-US"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86195744"/>
              </p:ext>
            </p:extLst>
          </p:nvPr>
        </p:nvGraphicFramePr>
        <p:xfrm>
          <a:off x="457200" y="2133600"/>
          <a:ext cx="8229601" cy="4277298"/>
        </p:xfrm>
        <a:graphic>
          <a:graphicData uri="http://schemas.openxmlformats.org/drawingml/2006/table">
            <a:tbl>
              <a:tblPr>
                <a:tableStyleId>{5C22544A-7EE6-4342-B048-85BDC9FD1C3A}</a:tableStyleId>
              </a:tblPr>
              <a:tblGrid>
                <a:gridCol w="1299887"/>
                <a:gridCol w="1595713"/>
                <a:gridCol w="2590800"/>
                <a:gridCol w="2743201"/>
              </a:tblGrid>
              <a:tr h="430420">
                <a:tc>
                  <a:txBody>
                    <a:bodyPr/>
                    <a:lstStyle/>
                    <a:p>
                      <a:pPr marL="0" marR="0" algn="just">
                        <a:lnSpc>
                          <a:spcPct val="115000"/>
                        </a:lnSpc>
                        <a:spcBef>
                          <a:spcPts val="0"/>
                        </a:spcBef>
                        <a:spcAft>
                          <a:spcPts val="0"/>
                        </a:spcAft>
                      </a:pPr>
                      <a:r>
                        <a:rPr lang="en-US" sz="1800" b="1" u="sng" dirty="0">
                          <a:effectLst/>
                        </a:rPr>
                        <a:t>Category</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Parents Income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Department Name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Scheme Name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r>
              <a:tr h="560180">
                <a:tc rowSpan="2">
                  <a:txBody>
                    <a:bodyPr/>
                    <a:lstStyle/>
                    <a:p>
                      <a:pPr marL="0" marR="0" algn="ctr">
                        <a:lnSpc>
                          <a:spcPct val="115000"/>
                        </a:lnSpc>
                        <a:spcBef>
                          <a:spcPts val="0"/>
                        </a:spcBef>
                        <a:spcAft>
                          <a:spcPts val="0"/>
                        </a:spcAft>
                      </a:pPr>
                      <a:r>
                        <a:rPr lang="en-US" sz="1800" b="1" u="sng" dirty="0">
                          <a:solidFill>
                            <a:srgbClr val="FF0000"/>
                          </a:solidFill>
                          <a:effectLst/>
                        </a:rPr>
                        <a:t>SC</a:t>
                      </a:r>
                      <a:endParaRPr lang="en-US" sz="1800" b="1" dirty="0">
                        <a:solidFill>
                          <a:srgbClr val="FF0000"/>
                        </a:solidFill>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u="sng" dirty="0">
                          <a:effectLst/>
                        </a:rPr>
                        <a:t>Below 2.50 Lakh</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600" u="sng" dirty="0">
                          <a:effectLst/>
                        </a:rPr>
                        <a:t>Social Justice and Special Assistance dept.</a:t>
                      </a:r>
                      <a:endParaRPr lang="en-US" sz="12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400" u="sng" dirty="0">
                          <a:effectLst/>
                        </a:rPr>
                        <a:t>Govt of India Post-Matric Scholarship</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560180">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u="sng" dirty="0" smtClean="0">
                          <a:effectLst/>
                        </a:rPr>
                        <a:t>250001 onwards ONLY</a:t>
                      </a:r>
                      <a:r>
                        <a:rPr lang="en-US" sz="1400" u="sng" baseline="0" dirty="0" smtClean="0">
                          <a:effectLst/>
                        </a:rPr>
                        <a:t> CAP STUDENTS</a:t>
                      </a:r>
                      <a:endParaRPr lang="en-US" sz="1100" dirty="0">
                        <a:effectLst/>
                        <a:latin typeface="+mn-lt"/>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600" u="sng" dirty="0">
                          <a:effectLst/>
                        </a:rPr>
                        <a:t>Social Justice and Special Assistance dept.</a:t>
                      </a:r>
                      <a:endParaRPr lang="en-US" sz="12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400" u="sng" dirty="0">
                          <a:effectLst/>
                        </a:rPr>
                        <a:t>Post Metric Tuition fee and Examination Fee (Freeship)</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560180">
                <a:tc rowSpan="2">
                  <a:txBody>
                    <a:bodyPr/>
                    <a:lstStyle/>
                    <a:p>
                      <a:pPr marL="0" marR="0" algn="ctr">
                        <a:lnSpc>
                          <a:spcPct val="115000"/>
                        </a:lnSpc>
                        <a:spcBef>
                          <a:spcPts val="0"/>
                        </a:spcBef>
                        <a:spcAft>
                          <a:spcPts val="0"/>
                        </a:spcAft>
                      </a:pPr>
                      <a:r>
                        <a:rPr lang="en-US" sz="1600" b="1" u="sng" dirty="0">
                          <a:solidFill>
                            <a:srgbClr val="FF0000"/>
                          </a:solidFill>
                          <a:effectLst/>
                        </a:rPr>
                        <a:t>OBC, VJNT &amp; SBC</a:t>
                      </a:r>
                      <a:endParaRPr lang="en-US" sz="1600" b="1" dirty="0">
                        <a:solidFill>
                          <a:srgbClr val="FF0000"/>
                        </a:solidFill>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u="sng" dirty="0" smtClean="0">
                          <a:effectLst/>
                        </a:rPr>
                        <a:t>Below 2.50 Lakh</a:t>
                      </a:r>
                      <a:endParaRPr lang="en-US" sz="1100" dirty="0">
                        <a:effectLst/>
                        <a:latin typeface="+mn-lt"/>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600" u="sng" dirty="0">
                          <a:effectLst/>
                        </a:rPr>
                        <a:t>OBC, SEBC, VJNT, and SBC welfare Department</a:t>
                      </a:r>
                      <a:endParaRPr lang="en-US" sz="12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400" u="sng" dirty="0">
                          <a:effectLst/>
                        </a:rPr>
                        <a:t>Post Metric Scholarship to OBC/SBC/VJNT Students</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560180">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u="sng" dirty="0" smtClean="0">
                          <a:effectLst/>
                        </a:rPr>
                        <a:t>250001 onwards ONLY</a:t>
                      </a:r>
                      <a:r>
                        <a:rPr lang="en-US" sz="1400" u="sng" baseline="0" dirty="0" smtClean="0">
                          <a:effectLst/>
                        </a:rPr>
                        <a:t> CAP STUDENTS</a:t>
                      </a:r>
                      <a:endParaRPr lang="en-US" sz="1100" dirty="0">
                        <a:effectLst/>
                        <a:latin typeface="+mn-lt"/>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600" u="sng" dirty="0">
                          <a:effectLst/>
                        </a:rPr>
                        <a:t>OBC, SEBC, VJNT, and SBC welfare Department</a:t>
                      </a:r>
                      <a:endParaRPr lang="en-US" sz="12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400" u="sng" dirty="0">
                          <a:effectLst/>
                        </a:rPr>
                        <a:t>Tuition Fees and Examination Fees to OBC/SBC/VJNT Students</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560180">
                <a:tc rowSpan="2">
                  <a:txBody>
                    <a:bodyPr/>
                    <a:lstStyle/>
                    <a:p>
                      <a:pPr marL="0" marR="0" algn="ctr">
                        <a:lnSpc>
                          <a:spcPct val="115000"/>
                        </a:lnSpc>
                        <a:spcBef>
                          <a:spcPts val="0"/>
                        </a:spcBef>
                        <a:spcAft>
                          <a:spcPts val="0"/>
                        </a:spcAft>
                      </a:pPr>
                      <a:r>
                        <a:rPr lang="en-US" sz="2000" b="1" u="sng" dirty="0">
                          <a:solidFill>
                            <a:srgbClr val="FF0000"/>
                          </a:solidFill>
                          <a:effectLst/>
                        </a:rPr>
                        <a:t>ST</a:t>
                      </a:r>
                      <a:endParaRPr lang="en-US" sz="1000" b="1" dirty="0">
                        <a:solidFill>
                          <a:srgbClr val="FF0000"/>
                        </a:solidFill>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u="sng" dirty="0">
                          <a:effectLst/>
                        </a:rPr>
                        <a:t>Below 2.50 Lakh</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600" u="sng" dirty="0">
                          <a:effectLst/>
                        </a:rPr>
                        <a:t>Tribal Development Dept.</a:t>
                      </a:r>
                      <a:endParaRPr lang="en-US" sz="12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400" u="sng" dirty="0">
                          <a:effectLst/>
                        </a:rPr>
                        <a:t>Govt. of India Post-Matric </a:t>
                      </a:r>
                      <a:r>
                        <a:rPr lang="en-US" sz="1400" u="sng" dirty="0" smtClean="0">
                          <a:effectLst/>
                        </a:rPr>
                        <a:t>Scholarship.</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560180">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u="sng" dirty="0" smtClean="0">
                          <a:effectLst/>
                        </a:rPr>
                        <a:t>250001 onwards ONLY</a:t>
                      </a:r>
                      <a:r>
                        <a:rPr lang="en-US" sz="1400" u="sng" baseline="0" dirty="0" smtClean="0">
                          <a:effectLst/>
                        </a:rPr>
                        <a:t> CAP STUDENTS</a:t>
                      </a:r>
                      <a:endParaRPr lang="en-US" sz="1100" dirty="0">
                        <a:effectLst/>
                        <a:latin typeface="+mn-lt"/>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600" u="sng" dirty="0">
                          <a:effectLst/>
                        </a:rPr>
                        <a:t>Tribal Development Dept.</a:t>
                      </a:r>
                      <a:endParaRPr lang="en-US" sz="12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400" u="sng" dirty="0">
                          <a:effectLst/>
                        </a:rPr>
                        <a:t>Vocational Education Fee Reimbursement Scheme(Freeship)</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bl>
          </a:graphicData>
        </a:graphic>
      </p:graphicFrame>
    </p:spTree>
    <p:extLst>
      <p:ext uri="{BB962C8B-B14F-4D97-AF65-F5344CB8AC3E}">
        <p14:creationId xmlns:p14="http://schemas.microsoft.com/office/powerpoint/2010/main" val="16852014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solidFill>
            <a:schemeClr val="accent3">
              <a:lumMod val="40000"/>
              <a:lumOff val="60000"/>
            </a:schemeClr>
          </a:solidFill>
        </p:spPr>
        <p:txBody>
          <a:bodyPr>
            <a:normAutofit fontScale="90000"/>
          </a:bodyPr>
          <a:lstStyle/>
          <a:p>
            <a:r>
              <a:rPr lang="en-US" u="sng" dirty="0" smtClean="0"/>
              <a:t>Category wise and Income wise applicable hostel schemes to be select.</a:t>
            </a:r>
            <a:endParaRPr lang="en-US"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20298893"/>
              </p:ext>
            </p:extLst>
          </p:nvPr>
        </p:nvGraphicFramePr>
        <p:xfrm>
          <a:off x="457200" y="2133600"/>
          <a:ext cx="8229601" cy="3443588"/>
        </p:xfrm>
        <a:graphic>
          <a:graphicData uri="http://schemas.openxmlformats.org/drawingml/2006/table">
            <a:tbl>
              <a:tblPr>
                <a:tableStyleId>{5C22544A-7EE6-4342-B048-85BDC9FD1C3A}</a:tableStyleId>
              </a:tblPr>
              <a:tblGrid>
                <a:gridCol w="1299887"/>
                <a:gridCol w="1595713"/>
                <a:gridCol w="2590800"/>
                <a:gridCol w="2743201"/>
              </a:tblGrid>
              <a:tr h="430420">
                <a:tc>
                  <a:txBody>
                    <a:bodyPr/>
                    <a:lstStyle/>
                    <a:p>
                      <a:pPr marL="0" marR="0" algn="just">
                        <a:lnSpc>
                          <a:spcPct val="115000"/>
                        </a:lnSpc>
                        <a:spcBef>
                          <a:spcPts val="0"/>
                        </a:spcBef>
                        <a:spcAft>
                          <a:spcPts val="0"/>
                        </a:spcAft>
                      </a:pPr>
                      <a:r>
                        <a:rPr lang="en-US" sz="1800" b="1" u="sng" dirty="0">
                          <a:effectLst/>
                        </a:rPr>
                        <a:t>Category</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Parents Income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Department Name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Scheme Name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r>
              <a:tr h="560180">
                <a:tc>
                  <a:txBody>
                    <a:bodyPr/>
                    <a:lstStyle/>
                    <a:p>
                      <a:pPr marL="0" marR="0" algn="ctr">
                        <a:lnSpc>
                          <a:spcPct val="115000"/>
                        </a:lnSpc>
                        <a:spcBef>
                          <a:spcPts val="0"/>
                        </a:spcBef>
                        <a:spcAft>
                          <a:spcPts val="0"/>
                        </a:spcAft>
                      </a:pPr>
                      <a:r>
                        <a:rPr lang="en-US" sz="1800" b="1" u="sng" dirty="0">
                          <a:solidFill>
                            <a:srgbClr val="FF0000"/>
                          </a:solidFill>
                          <a:effectLst/>
                        </a:rPr>
                        <a:t>SC</a:t>
                      </a:r>
                      <a:endParaRPr lang="en-US" sz="1800" b="1" dirty="0">
                        <a:solidFill>
                          <a:srgbClr val="FF0000"/>
                        </a:solidFill>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u="sng" dirty="0">
                          <a:effectLst/>
                        </a:rPr>
                        <a:t>Below 2.50 </a:t>
                      </a:r>
                      <a:r>
                        <a:rPr lang="en-US" sz="1400" u="sng" dirty="0" err="1" smtClean="0">
                          <a:effectLst/>
                        </a:rPr>
                        <a:t>Lakh</a:t>
                      </a:r>
                      <a:r>
                        <a:rPr lang="en-US" sz="1400" u="sng" dirty="0" smtClean="0">
                          <a:effectLst/>
                        </a:rPr>
                        <a:t> marks above 60%</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gridSpan="2">
                  <a:txBody>
                    <a:bodyPr/>
                    <a:lstStyle/>
                    <a:p>
                      <a:pPr marL="0" marR="0">
                        <a:lnSpc>
                          <a:spcPct val="115000"/>
                        </a:lnSpc>
                        <a:spcBef>
                          <a:spcPts val="0"/>
                        </a:spcBef>
                        <a:spcAft>
                          <a:spcPts val="0"/>
                        </a:spcAft>
                      </a:pPr>
                      <a:r>
                        <a:rPr lang="en-US" sz="1600" u="sng" dirty="0" err="1" smtClean="0">
                          <a:effectLst/>
                        </a:rPr>
                        <a:t>Swadhar</a:t>
                      </a:r>
                      <a:r>
                        <a:rPr lang="en-US" sz="1600" u="sng" dirty="0" smtClean="0">
                          <a:effectLst/>
                        </a:rPr>
                        <a:t> scheme only for renewal</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marL="0" marR="0">
                        <a:lnSpc>
                          <a:spcPct val="115000"/>
                        </a:lnSpc>
                        <a:spcBef>
                          <a:spcPts val="0"/>
                        </a:spcBef>
                        <a:spcAft>
                          <a:spcPts val="0"/>
                        </a:spcAft>
                      </a:pP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560180">
                <a:tc>
                  <a:txBody>
                    <a:bodyPr/>
                    <a:lstStyle/>
                    <a:p>
                      <a:pPr marL="0" marR="0" algn="ctr">
                        <a:lnSpc>
                          <a:spcPct val="115000"/>
                        </a:lnSpc>
                        <a:spcBef>
                          <a:spcPts val="0"/>
                        </a:spcBef>
                        <a:spcAft>
                          <a:spcPts val="0"/>
                        </a:spcAft>
                      </a:pPr>
                      <a:r>
                        <a:rPr lang="en-US" sz="1600" b="1" u="sng" dirty="0" smtClean="0">
                          <a:solidFill>
                            <a:srgbClr val="FF0000"/>
                          </a:solidFill>
                          <a:effectLst/>
                        </a:rPr>
                        <a:t> </a:t>
                      </a:r>
                      <a:r>
                        <a:rPr lang="en-US" sz="1600" b="1" u="sng" dirty="0">
                          <a:solidFill>
                            <a:srgbClr val="FF0000"/>
                          </a:solidFill>
                          <a:effectLst/>
                        </a:rPr>
                        <a:t>VJNT &amp; SBC</a:t>
                      </a:r>
                      <a:endParaRPr lang="en-US" sz="1600" b="1" dirty="0">
                        <a:solidFill>
                          <a:srgbClr val="FF0000"/>
                        </a:solidFill>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u="sng" dirty="0">
                          <a:effectLst/>
                        </a:rPr>
                        <a:t>Below </a:t>
                      </a:r>
                      <a:r>
                        <a:rPr lang="en-US" sz="1400" u="sng" dirty="0" smtClean="0">
                          <a:effectLst/>
                        </a:rPr>
                        <a:t>2.50 </a:t>
                      </a:r>
                      <a:r>
                        <a:rPr lang="en-US" sz="1400" u="sng" dirty="0">
                          <a:effectLst/>
                        </a:rPr>
                        <a:t>Lakh</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600" u="sng" dirty="0" smtClean="0">
                          <a:effectLst/>
                        </a:rPr>
                        <a:t>VJNT</a:t>
                      </a:r>
                      <a:r>
                        <a:rPr lang="en-US" sz="1600" u="sng" dirty="0">
                          <a:effectLst/>
                        </a:rPr>
                        <a:t>, and SBC welfare </a:t>
                      </a:r>
                      <a:r>
                        <a:rPr lang="en-US" sz="1600" u="sng" dirty="0" smtClean="0">
                          <a:effectLst/>
                        </a:rPr>
                        <a:t>Department (only </a:t>
                      </a:r>
                      <a:r>
                        <a:rPr lang="en-US" sz="1600" u="sng" dirty="0" err="1" smtClean="0">
                          <a:effectLst/>
                        </a:rPr>
                        <a:t>wadia</a:t>
                      </a:r>
                      <a:r>
                        <a:rPr lang="en-US" sz="1600" u="sng" dirty="0" smtClean="0">
                          <a:effectLst/>
                        </a:rPr>
                        <a:t> college hostel students can apply for this scheme)</a:t>
                      </a:r>
                      <a:endParaRPr lang="en-US" sz="12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800" b="0" i="0" u="none" strike="noStrike" kern="1200" dirty="0" smtClean="0">
                          <a:solidFill>
                            <a:schemeClr val="dk1"/>
                          </a:solidFill>
                          <a:latin typeface="+mn-lt"/>
                          <a:ea typeface="+mn-ea"/>
                          <a:cs typeface="+mn-cs"/>
                          <a:hlinkClick r:id="rId2"/>
                        </a:rPr>
                        <a:t>Payment of Maintenance Allowance to VJNT and SBC Students Studying in Professional Courses and Living in Hostel Attached to Professional Colleges</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560180">
                <a:tc>
                  <a:txBody>
                    <a:bodyPr/>
                    <a:lstStyle/>
                    <a:p>
                      <a:pPr marL="0" marR="0" algn="ctr">
                        <a:lnSpc>
                          <a:spcPct val="115000"/>
                        </a:lnSpc>
                        <a:spcBef>
                          <a:spcPts val="0"/>
                        </a:spcBef>
                        <a:spcAft>
                          <a:spcPts val="0"/>
                        </a:spcAft>
                      </a:pPr>
                      <a:r>
                        <a:rPr lang="en-US" sz="2000" b="1" u="sng" dirty="0">
                          <a:solidFill>
                            <a:srgbClr val="FF0000"/>
                          </a:solidFill>
                          <a:effectLst/>
                        </a:rPr>
                        <a:t>ST</a:t>
                      </a:r>
                      <a:endParaRPr lang="en-US" sz="1000" b="1" dirty="0">
                        <a:solidFill>
                          <a:srgbClr val="FF0000"/>
                        </a:solidFill>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u="sng" dirty="0">
                          <a:effectLst/>
                        </a:rPr>
                        <a:t>Below 2.50 </a:t>
                      </a:r>
                      <a:r>
                        <a:rPr lang="en-US" sz="1400" u="sng" dirty="0" err="1" smtClean="0">
                          <a:effectLst/>
                        </a:rPr>
                        <a:t>Lakh</a:t>
                      </a:r>
                      <a:r>
                        <a:rPr lang="en-US" sz="1400" u="sng" dirty="0" smtClean="0">
                          <a:effectLst/>
                        </a:rPr>
                        <a:t> marks above 60%</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gridSpan="2">
                  <a:txBody>
                    <a:bodyPr/>
                    <a:lstStyle/>
                    <a:p>
                      <a:pPr marL="0" marR="0">
                        <a:lnSpc>
                          <a:spcPct val="115000"/>
                        </a:lnSpc>
                        <a:spcBef>
                          <a:spcPts val="0"/>
                        </a:spcBef>
                        <a:spcAft>
                          <a:spcPts val="0"/>
                        </a:spcAft>
                      </a:pPr>
                      <a:r>
                        <a:rPr lang="en-US" sz="1600" u="sng" dirty="0" err="1" smtClean="0">
                          <a:effectLst/>
                        </a:rPr>
                        <a:t>Swayam</a:t>
                      </a:r>
                      <a:r>
                        <a:rPr lang="en-US" sz="1600" u="sng" dirty="0" smtClean="0">
                          <a:effectLst/>
                        </a:rPr>
                        <a:t> scheme</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marL="0" marR="0">
                        <a:lnSpc>
                          <a:spcPct val="115000"/>
                        </a:lnSpc>
                        <a:spcBef>
                          <a:spcPts val="0"/>
                        </a:spcBef>
                        <a:spcAft>
                          <a:spcPts val="0"/>
                        </a:spcAft>
                      </a:pP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bl>
          </a:graphicData>
        </a:graphic>
      </p:graphicFrame>
    </p:spTree>
    <p:extLst>
      <p:ext uri="{BB962C8B-B14F-4D97-AF65-F5344CB8AC3E}">
        <p14:creationId xmlns:p14="http://schemas.microsoft.com/office/powerpoint/2010/main" val="16852014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000628" y="3071810"/>
            <a:ext cx="2857520" cy="1754326"/>
          </a:xfrm>
          <a:prstGeom prst="rect">
            <a:avLst/>
          </a:prstGeom>
          <a:noFill/>
        </p:spPr>
        <p:txBody>
          <a:bodyPr wrap="square" rtlCol="0">
            <a:spAutoFit/>
          </a:bodyPr>
          <a:lstStyle/>
          <a:p>
            <a:r>
              <a:rPr lang="en-US" dirty="0" smtClean="0">
                <a:solidFill>
                  <a:srgbClr val="FF0000"/>
                </a:solidFill>
              </a:rPr>
              <a:t>CLICK ON ALL SCHEME FOR APPLY ON MAHADBT PORTAL AFTER COMPLITION OF 100% PROFILE THEN SELECT PROPER SCHEME AS PER NOTICE GIVEN TO YOU</a:t>
            </a:r>
            <a:endParaRPr lang="en-US" dirty="0">
              <a:solidFill>
                <a:srgbClr val="FF0000"/>
              </a:solidFill>
            </a:endParaRPr>
          </a:p>
        </p:txBody>
      </p:sp>
      <p:cxnSp>
        <p:nvCxnSpPr>
          <p:cNvPr id="7" name="Straight Arrow Connector 6"/>
          <p:cNvCxnSpPr>
            <a:endCxn id="5" idx="1"/>
          </p:cNvCxnSpPr>
          <p:nvPr/>
        </p:nvCxnSpPr>
        <p:spPr>
          <a:xfrm>
            <a:off x="1500166" y="3214686"/>
            <a:ext cx="3500462" cy="734287"/>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0800000" flipV="1">
            <a:off x="6786578" y="2214554"/>
            <a:ext cx="2071702" cy="192882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73360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362200" y="5943600"/>
            <a:ext cx="7162800" cy="1292662"/>
          </a:xfrm>
          <a:prstGeom prst="rect">
            <a:avLst/>
          </a:prstGeom>
          <a:solidFill>
            <a:srgbClr val="FFFF00"/>
          </a:solidFill>
        </p:spPr>
        <p:txBody>
          <a:bodyPr wrap="square" rtlCol="0">
            <a:spAutoFit/>
          </a:bodyPr>
          <a:lstStyle/>
          <a:p>
            <a:r>
              <a:rPr lang="en-US" b="1" dirty="0" smtClean="0">
                <a:solidFill>
                  <a:srgbClr val="FF0000"/>
                </a:solidFill>
              </a:rPr>
              <a:t>After applying scheme, fill up above details. Upload all the required documents in above and click on </a:t>
            </a:r>
            <a:r>
              <a:rPr lang="en-US" sz="2400" b="1" dirty="0" smtClean="0">
                <a:solidFill>
                  <a:srgbClr val="FF0000"/>
                </a:solidFill>
              </a:rPr>
              <a:t>save</a:t>
            </a:r>
            <a:r>
              <a:rPr lang="en-US" b="1" dirty="0" smtClean="0">
                <a:solidFill>
                  <a:srgbClr val="FF0000"/>
                </a:solidFill>
              </a:rPr>
              <a:t>. </a:t>
            </a:r>
          </a:p>
          <a:p>
            <a:r>
              <a:rPr lang="en-US" b="1" dirty="0" smtClean="0">
                <a:solidFill>
                  <a:srgbClr val="FF0000"/>
                </a:solidFill>
              </a:rPr>
              <a:t>Imp Note. All documents Mentioned here are important and needs to be uploaded, failing to upload will result in rejection of your application.</a:t>
            </a:r>
            <a:endParaRPr lang="en-US" b="1" dirty="0">
              <a:solidFill>
                <a:srgbClr val="FF0000"/>
              </a:solidFill>
            </a:endParaRPr>
          </a:p>
        </p:txBody>
      </p:sp>
      <p:sp>
        <p:nvSpPr>
          <p:cNvPr id="5" name="TextBox 4"/>
          <p:cNvSpPr txBox="1"/>
          <p:nvPr/>
        </p:nvSpPr>
        <p:spPr>
          <a:xfrm>
            <a:off x="2071670" y="3086715"/>
            <a:ext cx="4176730" cy="369332"/>
          </a:xfrm>
          <a:prstGeom prst="rect">
            <a:avLst/>
          </a:prstGeom>
          <a:solidFill>
            <a:srgbClr val="FFFF00"/>
          </a:solidFill>
        </p:spPr>
        <p:txBody>
          <a:bodyPr wrap="square" rtlCol="0">
            <a:spAutoFit/>
          </a:bodyPr>
          <a:lstStyle/>
          <a:p>
            <a:r>
              <a:rPr lang="en-US" dirty="0" smtClean="0">
                <a:solidFill>
                  <a:srgbClr val="FF0000"/>
                </a:solidFill>
              </a:rPr>
              <a:t>Mandatory to upload (undertaking)</a:t>
            </a:r>
            <a:endParaRPr lang="en-US" dirty="0">
              <a:solidFill>
                <a:srgbClr val="FF0000"/>
              </a:solidFill>
            </a:endParaRPr>
          </a:p>
        </p:txBody>
      </p:sp>
      <p:sp>
        <p:nvSpPr>
          <p:cNvPr id="6" name="TextBox 5"/>
          <p:cNvSpPr txBox="1"/>
          <p:nvPr/>
        </p:nvSpPr>
        <p:spPr>
          <a:xfrm>
            <a:off x="3200400" y="3733800"/>
            <a:ext cx="2819400" cy="923330"/>
          </a:xfrm>
          <a:prstGeom prst="rect">
            <a:avLst/>
          </a:prstGeom>
          <a:solidFill>
            <a:srgbClr val="FFFF00"/>
          </a:solidFill>
        </p:spPr>
        <p:txBody>
          <a:bodyPr wrap="square" rtlCol="0">
            <a:spAutoFit/>
          </a:bodyPr>
          <a:lstStyle/>
          <a:p>
            <a:r>
              <a:rPr lang="en-US" dirty="0">
                <a:solidFill>
                  <a:srgbClr val="FF0000"/>
                </a:solidFill>
              </a:rPr>
              <a:t>Mandatory to </a:t>
            </a:r>
            <a:r>
              <a:rPr lang="en-US" dirty="0" smtClean="0">
                <a:solidFill>
                  <a:srgbClr val="FF0000"/>
                </a:solidFill>
              </a:rPr>
              <a:t>upload Leaving &amp; ration card &amp; non crème .</a:t>
            </a:r>
            <a:endParaRPr lang="en-US" dirty="0">
              <a:solidFill>
                <a:srgbClr val="FF0000"/>
              </a:solidFill>
            </a:endParaRPr>
          </a:p>
        </p:txBody>
      </p:sp>
      <p:sp>
        <p:nvSpPr>
          <p:cNvPr id="7" name="TextBox 6"/>
          <p:cNvSpPr txBox="1"/>
          <p:nvPr/>
        </p:nvSpPr>
        <p:spPr>
          <a:xfrm>
            <a:off x="7620000" y="5268994"/>
            <a:ext cx="3667172" cy="646331"/>
          </a:xfrm>
          <a:prstGeom prst="rect">
            <a:avLst/>
          </a:prstGeom>
          <a:solidFill>
            <a:srgbClr val="FFFF00"/>
          </a:solidFill>
        </p:spPr>
        <p:txBody>
          <a:bodyPr wrap="square" rtlCol="0">
            <a:spAutoFit/>
          </a:bodyPr>
          <a:lstStyle/>
          <a:p>
            <a:r>
              <a:rPr lang="en-US" dirty="0">
                <a:solidFill>
                  <a:srgbClr val="FF0000"/>
                </a:solidFill>
              </a:rPr>
              <a:t>Mandatory to </a:t>
            </a:r>
            <a:r>
              <a:rPr lang="en-US" dirty="0" smtClean="0">
                <a:solidFill>
                  <a:srgbClr val="FF0000"/>
                </a:solidFill>
              </a:rPr>
              <a:t>upload only for ST </a:t>
            </a:r>
            <a:r>
              <a:rPr lang="en-US" dirty="0" err="1" smtClean="0">
                <a:solidFill>
                  <a:srgbClr val="FF0000"/>
                </a:solidFill>
              </a:rPr>
              <a:t>freeship</a:t>
            </a:r>
            <a:endParaRPr lang="en-US" dirty="0"/>
          </a:p>
        </p:txBody>
      </p:sp>
      <p:sp>
        <p:nvSpPr>
          <p:cNvPr id="8" name="Right Arrow 7"/>
          <p:cNvSpPr/>
          <p:nvPr/>
        </p:nvSpPr>
        <p:spPr>
          <a:xfrm>
            <a:off x="6248400" y="3126810"/>
            <a:ext cx="685800" cy="14979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0" name="Right Arrow 9"/>
          <p:cNvSpPr/>
          <p:nvPr/>
        </p:nvSpPr>
        <p:spPr>
          <a:xfrm>
            <a:off x="5867400" y="3838918"/>
            <a:ext cx="935799" cy="1996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1" name="Right Arrow 10"/>
          <p:cNvSpPr/>
          <p:nvPr/>
        </p:nvSpPr>
        <p:spPr>
          <a:xfrm rot="9681427">
            <a:off x="6645496" y="5425272"/>
            <a:ext cx="968571" cy="196095"/>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9" name="TextBox 8"/>
          <p:cNvSpPr txBox="1"/>
          <p:nvPr/>
        </p:nvSpPr>
        <p:spPr>
          <a:xfrm>
            <a:off x="2285985" y="2286000"/>
            <a:ext cx="4648216" cy="646331"/>
          </a:xfrm>
          <a:prstGeom prst="rect">
            <a:avLst/>
          </a:prstGeom>
          <a:solidFill>
            <a:srgbClr val="FFFF00"/>
          </a:solidFill>
        </p:spPr>
        <p:txBody>
          <a:bodyPr wrap="square" rtlCol="0">
            <a:spAutoFit/>
          </a:bodyPr>
          <a:lstStyle/>
          <a:p>
            <a:r>
              <a:rPr lang="en-US" sz="1200" b="1" dirty="0" smtClean="0">
                <a:solidFill>
                  <a:srgbClr val="FF0000"/>
                </a:solidFill>
              </a:rPr>
              <a:t>Is this renewal application students Select yes and write your previous application no . If you do not have no go to my applied scheme history here you select 2324 &amp; see you application number</a:t>
            </a:r>
            <a:endParaRPr lang="en-US" sz="1200" b="1" dirty="0">
              <a:solidFill>
                <a:srgbClr val="FF0000"/>
              </a:solidFill>
            </a:endParaRPr>
          </a:p>
        </p:txBody>
      </p:sp>
      <p:sp>
        <p:nvSpPr>
          <p:cNvPr id="13" name="Rectangle 12"/>
          <p:cNvSpPr/>
          <p:nvPr/>
        </p:nvSpPr>
        <p:spPr>
          <a:xfrm>
            <a:off x="2071670" y="5072074"/>
            <a:ext cx="3214710" cy="369332"/>
          </a:xfrm>
          <a:prstGeom prst="rect">
            <a:avLst/>
          </a:prstGeom>
        </p:spPr>
        <p:txBody>
          <a:bodyPr wrap="square">
            <a:spAutoFit/>
          </a:bodyPr>
          <a:lstStyle/>
          <a:p>
            <a:r>
              <a:rPr lang="en-US" dirty="0" smtClean="0">
                <a:solidFill>
                  <a:srgbClr val="FF0000"/>
                </a:solidFill>
              </a:rPr>
              <a:t>upload allotment letter/cap id</a:t>
            </a:r>
            <a:endParaRPr lang="en-IN" dirty="0">
              <a:solidFill>
                <a:srgbClr val="FF0000"/>
              </a:solidFill>
            </a:endParaRPr>
          </a:p>
        </p:txBody>
      </p:sp>
      <p:sp>
        <p:nvSpPr>
          <p:cNvPr id="14" name="Right Arrow 13"/>
          <p:cNvSpPr/>
          <p:nvPr/>
        </p:nvSpPr>
        <p:spPr>
          <a:xfrm>
            <a:off x="5286380" y="5143512"/>
            <a:ext cx="935799" cy="1996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87995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971800" y="1219200"/>
            <a:ext cx="6400800" cy="1569660"/>
          </a:xfrm>
          <a:prstGeom prst="rect">
            <a:avLst/>
          </a:prstGeom>
          <a:solidFill>
            <a:srgbClr val="FFFF00"/>
          </a:solidFill>
        </p:spPr>
        <p:txBody>
          <a:bodyPr wrap="square" rtlCol="0">
            <a:spAutoFit/>
          </a:bodyPr>
          <a:lstStyle/>
          <a:p>
            <a:r>
              <a:rPr lang="en-US" sz="2400" b="1" dirty="0" smtClean="0">
                <a:solidFill>
                  <a:srgbClr val="FF0000"/>
                </a:solidFill>
              </a:rPr>
              <a:t>After click on the Save next page will come like this, verify all the details filled by you in this page, and scroll down to end for submission of application.</a:t>
            </a:r>
            <a:endParaRPr lang="en-US" sz="2400" b="1" dirty="0">
              <a:solidFill>
                <a:srgbClr val="FF0000"/>
              </a:solidFill>
            </a:endParaRPr>
          </a:p>
        </p:txBody>
      </p:sp>
    </p:spTree>
    <p:extLst>
      <p:ext uri="{BB962C8B-B14F-4D97-AF65-F5344CB8AC3E}">
        <p14:creationId xmlns:p14="http://schemas.microsoft.com/office/powerpoint/2010/main" val="27556160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ight Arrow 4"/>
          <p:cNvSpPr/>
          <p:nvPr/>
        </p:nvSpPr>
        <p:spPr>
          <a:xfrm>
            <a:off x="2184226" y="4857489"/>
            <a:ext cx="685800" cy="2286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 name="TextBox 5"/>
          <p:cNvSpPr txBox="1"/>
          <p:nvPr/>
        </p:nvSpPr>
        <p:spPr>
          <a:xfrm>
            <a:off x="228600" y="4419600"/>
            <a:ext cx="2057400" cy="1754326"/>
          </a:xfrm>
          <a:prstGeom prst="rect">
            <a:avLst/>
          </a:prstGeom>
          <a:solidFill>
            <a:srgbClr val="FFFF00"/>
          </a:solidFill>
        </p:spPr>
        <p:txBody>
          <a:bodyPr wrap="square" rtlCol="0">
            <a:spAutoFit/>
          </a:bodyPr>
          <a:lstStyle/>
          <a:p>
            <a:r>
              <a:rPr lang="en-US" b="1" dirty="0" smtClean="0">
                <a:solidFill>
                  <a:srgbClr val="FF0000"/>
                </a:solidFill>
              </a:rPr>
              <a:t>Tick on that check box to submit the application and click on Submit Button to submit application.</a:t>
            </a:r>
            <a:endParaRPr lang="en-US" b="1" dirty="0">
              <a:solidFill>
                <a:srgbClr val="FF0000"/>
              </a:solidFill>
            </a:endParaRPr>
          </a:p>
        </p:txBody>
      </p:sp>
      <p:sp>
        <p:nvSpPr>
          <p:cNvPr id="7" name="TextBox 6"/>
          <p:cNvSpPr txBox="1"/>
          <p:nvPr/>
        </p:nvSpPr>
        <p:spPr>
          <a:xfrm>
            <a:off x="5029200" y="5486400"/>
            <a:ext cx="4419600" cy="2308324"/>
          </a:xfrm>
          <a:prstGeom prst="rect">
            <a:avLst/>
          </a:prstGeom>
          <a:solidFill>
            <a:srgbClr val="FFFF00"/>
          </a:solidFill>
        </p:spPr>
        <p:txBody>
          <a:bodyPr wrap="square" rtlCol="0">
            <a:spAutoFit/>
          </a:bodyPr>
          <a:lstStyle/>
          <a:p>
            <a:r>
              <a:rPr lang="en-US" b="1" dirty="0" smtClean="0">
                <a:solidFill>
                  <a:srgbClr val="FF0000"/>
                </a:solidFill>
              </a:rPr>
              <a:t>IMP NOTE :- PLEASE ENSURE YOUR UPLOADED DOCUEMNTS ONCE AGAIN THEN ONLY SUBMITE ONLINE </a:t>
            </a:r>
            <a:r>
              <a:rPr lang="en-US" b="1" u="sng" dirty="0" smtClean="0">
                <a:solidFill>
                  <a:srgbClr val="FF0000"/>
                </a:solidFill>
              </a:rPr>
              <a:t>After </a:t>
            </a:r>
            <a:r>
              <a:rPr lang="en-US" b="1" u="sng" dirty="0">
                <a:solidFill>
                  <a:srgbClr val="FF0000"/>
                </a:solidFill>
              </a:rPr>
              <a:t>successful submission of online application you need to take printout or </a:t>
            </a:r>
            <a:r>
              <a:rPr lang="en-US" b="1" u="sng" dirty="0" err="1">
                <a:solidFill>
                  <a:srgbClr val="FF0000"/>
                </a:solidFill>
              </a:rPr>
              <a:t>pdf</a:t>
            </a:r>
            <a:r>
              <a:rPr lang="en-US" b="1" u="sng" dirty="0">
                <a:solidFill>
                  <a:srgbClr val="FF0000"/>
                </a:solidFill>
              </a:rPr>
              <a:t> copy of your application for submission to </a:t>
            </a:r>
            <a:r>
              <a:rPr lang="en-US" b="1" u="sng" dirty="0" smtClean="0">
                <a:solidFill>
                  <a:srgbClr val="FF0000"/>
                </a:solidFill>
              </a:rPr>
              <a:t>college with required documents. </a:t>
            </a:r>
            <a:endParaRPr lang="en-US" b="1" u="sng" dirty="0">
              <a:solidFill>
                <a:srgbClr val="FF0000"/>
              </a:solidFill>
            </a:endParaRPr>
          </a:p>
          <a:p>
            <a:endParaRPr lang="en-US" dirty="0"/>
          </a:p>
        </p:txBody>
      </p:sp>
      <p:sp>
        <p:nvSpPr>
          <p:cNvPr id="8" name="Right Arrow 7"/>
          <p:cNvSpPr/>
          <p:nvPr/>
        </p:nvSpPr>
        <p:spPr>
          <a:xfrm>
            <a:off x="7215206" y="3357562"/>
            <a:ext cx="935799" cy="1996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9" name="Right Arrow 8"/>
          <p:cNvSpPr/>
          <p:nvPr/>
        </p:nvSpPr>
        <p:spPr>
          <a:xfrm>
            <a:off x="7286644" y="3000372"/>
            <a:ext cx="935799" cy="214314"/>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cxnSp>
        <p:nvCxnSpPr>
          <p:cNvPr id="12" name="Curved Connector 11"/>
          <p:cNvCxnSpPr/>
          <p:nvPr/>
        </p:nvCxnSpPr>
        <p:spPr>
          <a:xfrm>
            <a:off x="4286248" y="4857760"/>
            <a:ext cx="1214446" cy="1588"/>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500694" y="4714884"/>
            <a:ext cx="3929090" cy="369332"/>
          </a:xfrm>
          <a:prstGeom prst="rect">
            <a:avLst/>
          </a:prstGeom>
          <a:noFill/>
        </p:spPr>
        <p:txBody>
          <a:bodyPr wrap="square" rtlCol="0">
            <a:spAutoFit/>
          </a:bodyPr>
          <a:lstStyle/>
          <a:p>
            <a:r>
              <a:rPr lang="en-IN" dirty="0" smtClean="0"/>
              <a:t>ENSURE YOUR UPLOADED DOCUEMNTS</a:t>
            </a:r>
            <a:endParaRPr lang="en-IN" dirty="0"/>
          </a:p>
        </p:txBody>
      </p:sp>
      <p:sp>
        <p:nvSpPr>
          <p:cNvPr id="15" name="Rectangle 14"/>
          <p:cNvSpPr/>
          <p:nvPr/>
        </p:nvSpPr>
        <p:spPr>
          <a:xfrm>
            <a:off x="3143240" y="3071810"/>
            <a:ext cx="3905043" cy="369332"/>
          </a:xfrm>
          <a:prstGeom prst="rect">
            <a:avLst/>
          </a:prstGeom>
        </p:spPr>
        <p:txBody>
          <a:bodyPr wrap="none">
            <a:spAutoFit/>
          </a:bodyPr>
          <a:lstStyle/>
          <a:p>
            <a:r>
              <a:rPr lang="en-IN" dirty="0" smtClean="0"/>
              <a:t>ENSURE YOUR UPLOADED DOCUEMNTS</a:t>
            </a:r>
            <a:endParaRPr lang="en-IN" dirty="0"/>
          </a:p>
        </p:txBody>
      </p:sp>
    </p:spTree>
    <p:extLst>
      <p:ext uri="{BB962C8B-B14F-4D97-AF65-F5344CB8AC3E}">
        <p14:creationId xmlns:p14="http://schemas.microsoft.com/office/powerpoint/2010/main" val="27728323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905000" y="5638800"/>
            <a:ext cx="7543800" cy="646331"/>
          </a:xfrm>
          <a:prstGeom prst="rect">
            <a:avLst/>
          </a:prstGeom>
          <a:solidFill>
            <a:srgbClr val="FFFF00"/>
          </a:solidFill>
        </p:spPr>
        <p:txBody>
          <a:bodyPr wrap="square" rtlCol="0">
            <a:spAutoFit/>
          </a:bodyPr>
          <a:lstStyle/>
          <a:p>
            <a:r>
              <a:rPr lang="en-US" b="1" dirty="0" smtClean="0">
                <a:solidFill>
                  <a:srgbClr val="FF0000"/>
                </a:solidFill>
              </a:rPr>
              <a:t>For this go to My applied scheme and there you will find your application in Under Scrutiny tab, click on View in last </a:t>
            </a:r>
            <a:r>
              <a:rPr lang="en-US" b="1" dirty="0" smtClean="0">
                <a:solidFill>
                  <a:srgbClr val="FF0000"/>
                </a:solidFill>
              </a:rPr>
              <a:t>column. </a:t>
            </a:r>
            <a:endParaRPr lang="en-US" b="1" dirty="0">
              <a:solidFill>
                <a:srgbClr val="FF0000"/>
              </a:solidFill>
            </a:endParaRPr>
          </a:p>
        </p:txBody>
      </p:sp>
      <p:sp>
        <p:nvSpPr>
          <p:cNvPr id="5" name="TextBox 4"/>
          <p:cNvSpPr txBox="1"/>
          <p:nvPr/>
        </p:nvSpPr>
        <p:spPr>
          <a:xfrm>
            <a:off x="2057400" y="3257490"/>
            <a:ext cx="3352800" cy="400110"/>
          </a:xfrm>
          <a:prstGeom prst="rect">
            <a:avLst/>
          </a:prstGeom>
          <a:solidFill>
            <a:srgbClr val="FFFF00"/>
          </a:solidFill>
        </p:spPr>
        <p:txBody>
          <a:bodyPr wrap="square" rtlCol="0">
            <a:spAutoFit/>
          </a:bodyPr>
          <a:lstStyle/>
          <a:p>
            <a:r>
              <a:rPr lang="en-US" sz="2000" b="1" dirty="0" smtClean="0">
                <a:solidFill>
                  <a:srgbClr val="FF0000"/>
                </a:solidFill>
              </a:rPr>
              <a:t>Click on My applied scheme</a:t>
            </a:r>
            <a:endParaRPr lang="en-US" sz="2000" b="1" dirty="0">
              <a:solidFill>
                <a:srgbClr val="FF0000"/>
              </a:solidFill>
            </a:endParaRPr>
          </a:p>
        </p:txBody>
      </p:sp>
      <p:sp>
        <p:nvSpPr>
          <p:cNvPr id="6" name="Left Arrow 5"/>
          <p:cNvSpPr/>
          <p:nvPr/>
        </p:nvSpPr>
        <p:spPr>
          <a:xfrm>
            <a:off x="1295400" y="3324255"/>
            <a:ext cx="762000" cy="333345"/>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Down Arrow 6"/>
          <p:cNvSpPr/>
          <p:nvPr/>
        </p:nvSpPr>
        <p:spPr>
          <a:xfrm>
            <a:off x="8801100" y="4191000"/>
            <a:ext cx="228600" cy="990600"/>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8" name="TextBox 7"/>
          <p:cNvSpPr txBox="1"/>
          <p:nvPr/>
        </p:nvSpPr>
        <p:spPr>
          <a:xfrm>
            <a:off x="7772400" y="3445019"/>
            <a:ext cx="1676400" cy="923330"/>
          </a:xfrm>
          <a:prstGeom prst="rect">
            <a:avLst/>
          </a:prstGeom>
          <a:solidFill>
            <a:srgbClr val="FFFF00"/>
          </a:solidFill>
        </p:spPr>
        <p:txBody>
          <a:bodyPr wrap="square" rtlCol="0">
            <a:spAutoFit/>
          </a:bodyPr>
          <a:lstStyle/>
          <a:p>
            <a:r>
              <a:rPr lang="en-US" b="1" dirty="0" smtClean="0">
                <a:solidFill>
                  <a:srgbClr val="FF0000"/>
                </a:solidFill>
              </a:rPr>
              <a:t>Click on view to take print out of form</a:t>
            </a:r>
            <a:endParaRPr lang="en-US" b="1" dirty="0">
              <a:solidFill>
                <a:srgbClr val="FF0000"/>
              </a:solidFill>
            </a:endParaRPr>
          </a:p>
        </p:txBody>
      </p:sp>
    </p:spTree>
    <p:extLst>
      <p:ext uri="{BB962C8B-B14F-4D97-AF65-F5344CB8AC3E}">
        <p14:creationId xmlns:p14="http://schemas.microsoft.com/office/powerpoint/2010/main" val="23773240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Left Arrow 3"/>
          <p:cNvSpPr/>
          <p:nvPr/>
        </p:nvSpPr>
        <p:spPr>
          <a:xfrm rot="20348647">
            <a:off x="2216626" y="5353136"/>
            <a:ext cx="1447800" cy="304800"/>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 name="TextBox 5"/>
          <p:cNvSpPr txBox="1"/>
          <p:nvPr/>
        </p:nvSpPr>
        <p:spPr>
          <a:xfrm>
            <a:off x="3671253" y="4865132"/>
            <a:ext cx="4101147" cy="707886"/>
          </a:xfrm>
          <a:prstGeom prst="rect">
            <a:avLst/>
          </a:prstGeom>
          <a:solidFill>
            <a:srgbClr val="FFFF00"/>
          </a:solidFill>
        </p:spPr>
        <p:txBody>
          <a:bodyPr wrap="square" rtlCol="0">
            <a:spAutoFit/>
          </a:bodyPr>
          <a:lstStyle/>
          <a:p>
            <a:r>
              <a:rPr lang="en-US" sz="2000" b="1" dirty="0" smtClean="0">
                <a:solidFill>
                  <a:srgbClr val="FF0000"/>
                </a:solidFill>
              </a:rPr>
              <a:t>Click on print option to take printout or </a:t>
            </a:r>
            <a:r>
              <a:rPr lang="en-US" sz="2000" b="1" dirty="0" err="1" smtClean="0">
                <a:solidFill>
                  <a:srgbClr val="FF0000"/>
                </a:solidFill>
              </a:rPr>
              <a:t>pdf</a:t>
            </a:r>
            <a:r>
              <a:rPr lang="en-US" sz="2000" b="1" dirty="0" smtClean="0">
                <a:solidFill>
                  <a:srgbClr val="FF0000"/>
                </a:solidFill>
              </a:rPr>
              <a:t> copy of the form…</a:t>
            </a:r>
            <a:endParaRPr lang="en-US" sz="2000" b="1" dirty="0">
              <a:solidFill>
                <a:srgbClr val="FF0000"/>
              </a:solidFill>
            </a:endParaRPr>
          </a:p>
        </p:txBody>
      </p:sp>
    </p:spTree>
    <p:extLst>
      <p:ext uri="{BB962C8B-B14F-4D97-AF65-F5344CB8AC3E}">
        <p14:creationId xmlns:p14="http://schemas.microsoft.com/office/powerpoint/2010/main" val="15111520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44" y="21429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981200" y="4953000"/>
            <a:ext cx="7391400" cy="646331"/>
          </a:xfrm>
          <a:prstGeom prst="rect">
            <a:avLst/>
          </a:prstGeom>
          <a:solidFill>
            <a:srgbClr val="FFFF00"/>
          </a:solidFill>
        </p:spPr>
        <p:txBody>
          <a:bodyPr wrap="square" rtlCol="0">
            <a:spAutoFit/>
          </a:bodyPr>
          <a:lstStyle/>
          <a:p>
            <a:r>
              <a:rPr lang="en-US" b="1" dirty="0" smtClean="0">
                <a:solidFill>
                  <a:srgbClr val="FF0000"/>
                </a:solidFill>
              </a:rPr>
              <a:t>In My applied scheme, you will find all update  i.e. send back or approved </a:t>
            </a:r>
            <a:r>
              <a:rPr lang="en-US" b="1" dirty="0" smtClean="0">
                <a:solidFill>
                  <a:srgbClr val="FF0000"/>
                </a:solidFill>
              </a:rPr>
              <a:t>if send back you find message why your form is send back.</a:t>
            </a:r>
            <a:endParaRPr lang="en-US" b="1" dirty="0">
              <a:solidFill>
                <a:srgbClr val="FF0000"/>
              </a:solidFill>
            </a:endParaRPr>
          </a:p>
        </p:txBody>
      </p:sp>
      <p:sp>
        <p:nvSpPr>
          <p:cNvPr id="5" name="Up Arrow 4"/>
          <p:cNvSpPr/>
          <p:nvPr/>
        </p:nvSpPr>
        <p:spPr>
          <a:xfrm>
            <a:off x="2209800" y="4419600"/>
            <a:ext cx="152400" cy="533400"/>
          </a:xfrm>
          <a:prstGeom prst="up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 name="Left Arrow 5"/>
          <p:cNvSpPr/>
          <p:nvPr/>
        </p:nvSpPr>
        <p:spPr>
          <a:xfrm>
            <a:off x="1371600" y="2514600"/>
            <a:ext cx="914400" cy="152400"/>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TextBox 6"/>
          <p:cNvSpPr txBox="1"/>
          <p:nvPr/>
        </p:nvSpPr>
        <p:spPr>
          <a:xfrm>
            <a:off x="2286000" y="2362200"/>
            <a:ext cx="2819400" cy="646331"/>
          </a:xfrm>
          <a:prstGeom prst="rect">
            <a:avLst/>
          </a:prstGeom>
          <a:solidFill>
            <a:srgbClr val="FFFF00"/>
          </a:solidFill>
        </p:spPr>
        <p:txBody>
          <a:bodyPr wrap="square" rtlCol="0">
            <a:spAutoFit/>
          </a:bodyPr>
          <a:lstStyle/>
          <a:p>
            <a:r>
              <a:rPr lang="en-US" b="1" dirty="0" smtClean="0">
                <a:solidFill>
                  <a:srgbClr val="FF0000"/>
                </a:solidFill>
              </a:rPr>
              <a:t>Click on my applied scheme for these details</a:t>
            </a:r>
            <a:endParaRPr lang="en-US" b="1" dirty="0">
              <a:solidFill>
                <a:srgbClr val="FF0000"/>
              </a:solidFill>
            </a:endParaRPr>
          </a:p>
        </p:txBody>
      </p:sp>
      <p:sp>
        <p:nvSpPr>
          <p:cNvPr id="9" name="TextBox 8"/>
          <p:cNvSpPr txBox="1"/>
          <p:nvPr/>
        </p:nvSpPr>
        <p:spPr>
          <a:xfrm>
            <a:off x="7572396" y="3071810"/>
            <a:ext cx="2214578" cy="923330"/>
          </a:xfrm>
          <a:prstGeom prst="rect">
            <a:avLst/>
          </a:prstGeom>
          <a:noFill/>
        </p:spPr>
        <p:txBody>
          <a:bodyPr wrap="square" rtlCol="0">
            <a:spAutoFit/>
          </a:bodyPr>
          <a:lstStyle/>
          <a:p>
            <a:r>
              <a:rPr lang="en-IN" dirty="0" smtClean="0">
                <a:solidFill>
                  <a:srgbClr val="C00000"/>
                </a:solidFill>
              </a:rPr>
              <a:t>If send back reapply button appear here</a:t>
            </a:r>
          </a:p>
          <a:p>
            <a:endParaRPr lang="en-IN" dirty="0"/>
          </a:p>
        </p:txBody>
      </p:sp>
      <p:sp>
        <p:nvSpPr>
          <p:cNvPr id="10" name="Down Arrow 9"/>
          <p:cNvSpPr/>
          <p:nvPr/>
        </p:nvSpPr>
        <p:spPr>
          <a:xfrm>
            <a:off x="8429652" y="3786190"/>
            <a:ext cx="285752" cy="8572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7894817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Box 3"/>
          <p:cNvSpPr txBox="1"/>
          <p:nvPr/>
        </p:nvSpPr>
        <p:spPr>
          <a:xfrm>
            <a:off x="1905000" y="3704666"/>
            <a:ext cx="2362200" cy="369332"/>
          </a:xfrm>
          <a:prstGeom prst="rect">
            <a:avLst/>
          </a:prstGeom>
          <a:solidFill>
            <a:schemeClr val="accent3">
              <a:lumMod val="20000"/>
              <a:lumOff val="80000"/>
            </a:schemeClr>
          </a:solidFill>
        </p:spPr>
        <p:txBody>
          <a:bodyPr wrap="square" rtlCol="0">
            <a:spAutoFit/>
          </a:bodyPr>
          <a:lstStyle/>
          <a:p>
            <a:r>
              <a:rPr lang="en-US" b="1" dirty="0" smtClean="0">
                <a:solidFill>
                  <a:srgbClr val="FF0000"/>
                </a:solidFill>
              </a:rPr>
              <a:t>2021</a:t>
            </a:r>
            <a:endParaRPr lang="en-US" b="1" dirty="0">
              <a:solidFill>
                <a:srgbClr val="FF0000"/>
              </a:solidFill>
            </a:endParaRPr>
          </a:p>
        </p:txBody>
      </p:sp>
      <p:sp>
        <p:nvSpPr>
          <p:cNvPr id="5" name="TextBox 4"/>
          <p:cNvSpPr txBox="1"/>
          <p:nvPr/>
        </p:nvSpPr>
        <p:spPr>
          <a:xfrm>
            <a:off x="1905000" y="4267200"/>
            <a:ext cx="2133600" cy="369332"/>
          </a:xfrm>
          <a:prstGeom prst="rect">
            <a:avLst/>
          </a:prstGeom>
          <a:solidFill>
            <a:schemeClr val="accent3">
              <a:lumMod val="20000"/>
              <a:lumOff val="80000"/>
            </a:schemeClr>
          </a:solidFill>
        </p:spPr>
        <p:txBody>
          <a:bodyPr wrap="square" rtlCol="0">
            <a:spAutoFit/>
          </a:bodyPr>
          <a:lstStyle/>
          <a:p>
            <a:r>
              <a:rPr lang="en-US" b="1" dirty="0" smtClean="0">
                <a:solidFill>
                  <a:srgbClr val="FF0000"/>
                </a:solidFill>
              </a:rPr>
              <a:t>Pune City</a:t>
            </a:r>
            <a:endParaRPr lang="en-US" b="1" dirty="0">
              <a:solidFill>
                <a:srgbClr val="FF0000"/>
              </a:solidFill>
            </a:endParaRPr>
          </a:p>
        </p:txBody>
      </p:sp>
      <p:sp>
        <p:nvSpPr>
          <p:cNvPr id="6" name="TextBox 5"/>
          <p:cNvSpPr txBox="1"/>
          <p:nvPr/>
        </p:nvSpPr>
        <p:spPr>
          <a:xfrm>
            <a:off x="1905000" y="4800600"/>
            <a:ext cx="4800600" cy="307777"/>
          </a:xfrm>
          <a:prstGeom prst="rect">
            <a:avLst/>
          </a:prstGeom>
          <a:solidFill>
            <a:schemeClr val="accent3">
              <a:lumMod val="20000"/>
              <a:lumOff val="80000"/>
            </a:schemeClr>
          </a:solidFill>
        </p:spPr>
        <p:txBody>
          <a:bodyPr wrap="square" rtlCol="0">
            <a:spAutoFit/>
          </a:bodyPr>
          <a:lstStyle/>
          <a:p>
            <a:r>
              <a:rPr lang="en-US" sz="1400" b="1" dirty="0" smtClean="0">
                <a:solidFill>
                  <a:srgbClr val="FF0000"/>
                </a:solidFill>
              </a:rPr>
              <a:t>Modern Education Society’s College of Engineering(6281)</a:t>
            </a:r>
            <a:endParaRPr lang="en-US" sz="1400" b="1" dirty="0">
              <a:solidFill>
                <a:srgbClr val="FF0000"/>
              </a:solidFill>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Left Arrow 6"/>
          <p:cNvSpPr/>
          <p:nvPr/>
        </p:nvSpPr>
        <p:spPr>
          <a:xfrm>
            <a:off x="4038600" y="4267200"/>
            <a:ext cx="609600" cy="369332"/>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8" name="TextBox 7"/>
          <p:cNvSpPr txBox="1"/>
          <p:nvPr/>
        </p:nvSpPr>
        <p:spPr>
          <a:xfrm>
            <a:off x="4724400" y="3889332"/>
            <a:ext cx="4191000" cy="1477328"/>
          </a:xfrm>
          <a:prstGeom prst="rect">
            <a:avLst/>
          </a:prstGeom>
          <a:solidFill>
            <a:srgbClr val="FFFF00"/>
          </a:solidFill>
        </p:spPr>
        <p:txBody>
          <a:bodyPr wrap="square" rtlCol="0">
            <a:spAutoFit/>
          </a:bodyPr>
          <a:lstStyle/>
          <a:p>
            <a:r>
              <a:rPr lang="en-US" b="1" dirty="0" smtClean="0">
                <a:solidFill>
                  <a:srgbClr val="FF0000"/>
                </a:solidFill>
              </a:rPr>
              <a:t>Upload Admission Confirmation Letter i.e. Allotment Letter in this CAP ID.  Do not Upload freeze and confirm letter or any other document in this. Please  see next slide for admission confirmation letter.</a:t>
            </a:r>
            <a:endParaRPr lang="en-US" b="1" dirty="0">
              <a:solidFill>
                <a:srgbClr val="FF0000"/>
              </a:solidFill>
            </a:endParaRPr>
          </a:p>
        </p:txBody>
      </p:sp>
      <p:sp>
        <p:nvSpPr>
          <p:cNvPr id="10" name="Right Arrow 9"/>
          <p:cNvSpPr/>
          <p:nvPr/>
        </p:nvSpPr>
        <p:spPr>
          <a:xfrm>
            <a:off x="6500826" y="3571876"/>
            <a:ext cx="642942" cy="1885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7286644" y="3357562"/>
            <a:ext cx="1857356" cy="369332"/>
          </a:xfrm>
          <a:prstGeom prst="rect">
            <a:avLst/>
          </a:prstGeom>
          <a:noFill/>
        </p:spPr>
        <p:txBody>
          <a:bodyPr wrap="square" rtlCol="0">
            <a:spAutoFit/>
          </a:bodyPr>
          <a:lstStyle/>
          <a:p>
            <a:endParaRPr lang="en-IN" dirty="0"/>
          </a:p>
        </p:txBody>
      </p:sp>
      <p:sp>
        <p:nvSpPr>
          <p:cNvPr id="12" name="TextBox 11"/>
          <p:cNvSpPr txBox="1"/>
          <p:nvPr/>
        </p:nvSpPr>
        <p:spPr>
          <a:xfrm>
            <a:off x="7358082" y="3500438"/>
            <a:ext cx="1785918" cy="369332"/>
          </a:xfrm>
          <a:prstGeom prst="rect">
            <a:avLst/>
          </a:prstGeom>
          <a:noFill/>
        </p:spPr>
        <p:txBody>
          <a:bodyPr wrap="square" rtlCol="0">
            <a:spAutoFit/>
          </a:bodyPr>
          <a:lstStyle/>
          <a:p>
            <a:r>
              <a:rPr lang="en-IN" dirty="0" smtClean="0">
                <a:solidFill>
                  <a:srgbClr val="C00000"/>
                </a:solidFill>
              </a:rPr>
              <a:t>DEN/DSD NO </a:t>
            </a:r>
            <a:r>
              <a:rPr lang="en-IN" dirty="0" smtClean="0"/>
              <a:t>:</a:t>
            </a:r>
            <a:endParaRPr lang="en-IN" dirty="0"/>
          </a:p>
        </p:txBody>
      </p:sp>
      <p:sp>
        <p:nvSpPr>
          <p:cNvPr id="13" name="TextBox 12"/>
          <p:cNvSpPr txBox="1"/>
          <p:nvPr/>
        </p:nvSpPr>
        <p:spPr>
          <a:xfrm>
            <a:off x="4214810" y="3429000"/>
            <a:ext cx="2000264" cy="369332"/>
          </a:xfrm>
          <a:prstGeom prst="rect">
            <a:avLst/>
          </a:prstGeom>
          <a:noFill/>
        </p:spPr>
        <p:txBody>
          <a:bodyPr wrap="square" rtlCol="0">
            <a:spAutoFit/>
          </a:bodyPr>
          <a:lstStyle/>
          <a:p>
            <a:r>
              <a:rPr lang="en-IN" dirty="0" smtClean="0">
                <a:solidFill>
                  <a:srgbClr val="C00000"/>
                </a:solidFill>
              </a:rPr>
              <a:t>10</a:t>
            </a:r>
            <a:r>
              <a:rPr lang="en-IN" baseline="30000" dirty="0" smtClean="0">
                <a:solidFill>
                  <a:srgbClr val="C00000"/>
                </a:solidFill>
              </a:rPr>
              <a:t>TH</a:t>
            </a:r>
            <a:r>
              <a:rPr lang="en-IN" dirty="0" smtClean="0">
                <a:solidFill>
                  <a:srgbClr val="C00000"/>
                </a:solidFill>
              </a:rPr>
              <a:t>/12</a:t>
            </a:r>
            <a:r>
              <a:rPr lang="en-IN" baseline="30000" dirty="0" smtClean="0">
                <a:solidFill>
                  <a:srgbClr val="C00000"/>
                </a:solidFill>
              </a:rPr>
              <a:t>TH</a:t>
            </a:r>
            <a:r>
              <a:rPr lang="en-IN" dirty="0" smtClean="0">
                <a:solidFill>
                  <a:srgbClr val="C00000"/>
                </a:solidFill>
              </a:rPr>
              <a:t> MARKS</a:t>
            </a:r>
            <a:endParaRPr lang="en-IN" dirty="0">
              <a:solidFill>
                <a:srgbClr val="C00000"/>
              </a:solidFill>
            </a:endParaRPr>
          </a:p>
        </p:txBody>
      </p:sp>
      <p:sp>
        <p:nvSpPr>
          <p:cNvPr id="14" name="TextBox 13"/>
          <p:cNvSpPr txBox="1"/>
          <p:nvPr/>
        </p:nvSpPr>
        <p:spPr>
          <a:xfrm>
            <a:off x="4572000" y="2357430"/>
            <a:ext cx="2143140" cy="369332"/>
          </a:xfrm>
          <a:prstGeom prst="rect">
            <a:avLst/>
          </a:prstGeom>
          <a:noFill/>
        </p:spPr>
        <p:txBody>
          <a:bodyPr wrap="square" rtlCol="0">
            <a:spAutoFit/>
          </a:bodyPr>
          <a:lstStyle/>
          <a:p>
            <a:r>
              <a:rPr lang="en-IN" dirty="0" smtClean="0">
                <a:solidFill>
                  <a:srgbClr val="C00000"/>
                </a:solidFill>
              </a:rPr>
              <a:t>DIPLOMA COURSE</a:t>
            </a:r>
            <a:endParaRPr lang="en-IN" dirty="0">
              <a:solidFill>
                <a:srgbClr val="C00000"/>
              </a:solidFill>
            </a:endParaRPr>
          </a:p>
        </p:txBody>
      </p:sp>
      <p:sp>
        <p:nvSpPr>
          <p:cNvPr id="15" name="TextBox 14"/>
          <p:cNvSpPr txBox="1"/>
          <p:nvPr/>
        </p:nvSpPr>
        <p:spPr>
          <a:xfrm>
            <a:off x="7000892" y="2428868"/>
            <a:ext cx="2143108" cy="369332"/>
          </a:xfrm>
          <a:prstGeom prst="rect">
            <a:avLst/>
          </a:prstGeom>
          <a:noFill/>
        </p:spPr>
        <p:txBody>
          <a:bodyPr wrap="square" rtlCol="0">
            <a:spAutoFit/>
          </a:bodyPr>
          <a:lstStyle/>
          <a:p>
            <a:r>
              <a:rPr lang="en-IN" dirty="0" smtClean="0">
                <a:solidFill>
                  <a:srgbClr val="C00000"/>
                </a:solidFill>
              </a:rPr>
              <a:t>ENGINEERING</a:t>
            </a:r>
            <a:endParaRPr lang="en-IN" dirty="0">
              <a:solidFill>
                <a:srgbClr val="C00000"/>
              </a:solidFill>
            </a:endParaRPr>
          </a:p>
        </p:txBody>
      </p:sp>
      <p:sp>
        <p:nvSpPr>
          <p:cNvPr id="16" name="TextBox 15"/>
          <p:cNvSpPr txBox="1"/>
          <p:nvPr/>
        </p:nvSpPr>
        <p:spPr>
          <a:xfrm>
            <a:off x="1928794" y="2285992"/>
            <a:ext cx="2143140" cy="369332"/>
          </a:xfrm>
          <a:prstGeom prst="rect">
            <a:avLst/>
          </a:prstGeom>
          <a:noFill/>
        </p:spPr>
        <p:txBody>
          <a:bodyPr wrap="square" rtlCol="0">
            <a:spAutoFit/>
          </a:bodyPr>
          <a:lstStyle/>
          <a:p>
            <a:r>
              <a:rPr lang="en-IN" dirty="0" smtClean="0">
                <a:solidFill>
                  <a:srgbClr val="C00000"/>
                </a:solidFill>
              </a:rPr>
              <a:t>PUNE CITY</a:t>
            </a:r>
            <a:endParaRPr lang="en-IN" dirty="0">
              <a:solidFill>
                <a:srgbClr val="C00000"/>
              </a:solidFill>
            </a:endParaRPr>
          </a:p>
        </p:txBody>
      </p:sp>
      <p:sp>
        <p:nvSpPr>
          <p:cNvPr id="17" name="TextBox 16"/>
          <p:cNvSpPr txBox="1"/>
          <p:nvPr/>
        </p:nvSpPr>
        <p:spPr>
          <a:xfrm>
            <a:off x="1928794" y="2928934"/>
            <a:ext cx="4929222" cy="369332"/>
          </a:xfrm>
          <a:prstGeom prst="rect">
            <a:avLst/>
          </a:prstGeom>
          <a:noFill/>
        </p:spPr>
        <p:txBody>
          <a:bodyPr wrap="square" rtlCol="0">
            <a:spAutoFit/>
          </a:bodyPr>
          <a:lstStyle/>
          <a:p>
            <a:r>
              <a:rPr lang="en-IN" dirty="0" err="1" smtClean="0">
                <a:solidFill>
                  <a:srgbClr val="C00000"/>
                </a:solidFill>
              </a:rPr>
              <a:t>Cusrow</a:t>
            </a:r>
            <a:r>
              <a:rPr lang="en-IN" dirty="0" smtClean="0">
                <a:solidFill>
                  <a:srgbClr val="C00000"/>
                </a:solidFill>
              </a:rPr>
              <a:t> </a:t>
            </a:r>
            <a:r>
              <a:rPr lang="en-IN" dirty="0" err="1" smtClean="0">
                <a:solidFill>
                  <a:srgbClr val="C00000"/>
                </a:solidFill>
              </a:rPr>
              <a:t>Wadia</a:t>
            </a:r>
            <a:r>
              <a:rPr lang="en-IN" dirty="0" smtClean="0">
                <a:solidFill>
                  <a:srgbClr val="C00000"/>
                </a:solidFill>
              </a:rPr>
              <a:t> Institute of Technology (aided)</a:t>
            </a:r>
            <a:r>
              <a:rPr lang="en-IN" dirty="0" err="1" smtClean="0">
                <a:solidFill>
                  <a:srgbClr val="C00000"/>
                </a:solidFill>
              </a:rPr>
              <a:t>pune</a:t>
            </a:r>
            <a:endParaRPr lang="en-IN" dirty="0">
              <a:solidFill>
                <a:srgbClr val="C00000"/>
              </a:solidFill>
            </a:endParaRPr>
          </a:p>
        </p:txBody>
      </p:sp>
      <p:sp>
        <p:nvSpPr>
          <p:cNvPr id="18" name="TextBox 17"/>
          <p:cNvSpPr txBox="1"/>
          <p:nvPr/>
        </p:nvSpPr>
        <p:spPr>
          <a:xfrm>
            <a:off x="6858016" y="2857497"/>
            <a:ext cx="2643206" cy="646331"/>
          </a:xfrm>
          <a:prstGeom prst="rect">
            <a:avLst/>
          </a:prstGeom>
          <a:noFill/>
        </p:spPr>
        <p:txBody>
          <a:bodyPr wrap="square" rtlCol="0">
            <a:spAutoFit/>
          </a:bodyPr>
          <a:lstStyle/>
          <a:p>
            <a:r>
              <a:rPr lang="en-IN" dirty="0" smtClean="0">
                <a:solidFill>
                  <a:srgbClr val="C00000"/>
                </a:solidFill>
              </a:rPr>
              <a:t>Post </a:t>
            </a:r>
            <a:r>
              <a:rPr lang="en-IN" dirty="0" err="1" smtClean="0">
                <a:solidFill>
                  <a:srgbClr val="C00000"/>
                </a:solidFill>
              </a:rPr>
              <a:t>s.s.c.diploma</a:t>
            </a:r>
            <a:r>
              <a:rPr lang="en-IN" dirty="0" smtClean="0">
                <a:solidFill>
                  <a:srgbClr val="C00000"/>
                </a:solidFill>
              </a:rPr>
              <a:t> in </a:t>
            </a:r>
            <a:r>
              <a:rPr lang="en-IN" dirty="0" err="1" smtClean="0">
                <a:solidFill>
                  <a:srgbClr val="C00000"/>
                </a:solidFill>
              </a:rPr>
              <a:t>enng</a:t>
            </a:r>
            <a:r>
              <a:rPr lang="en-IN" dirty="0" smtClean="0">
                <a:solidFill>
                  <a:srgbClr val="C00000"/>
                </a:solidFill>
              </a:rPr>
              <a:t>(polytechnic)</a:t>
            </a:r>
            <a:endParaRPr lang="en-IN" dirty="0">
              <a:solidFill>
                <a:srgbClr val="C00000"/>
              </a:solidFill>
            </a:endParaRPr>
          </a:p>
        </p:txBody>
      </p:sp>
      <p:sp>
        <p:nvSpPr>
          <p:cNvPr id="19" name="TextBox 18"/>
          <p:cNvSpPr txBox="1"/>
          <p:nvPr/>
        </p:nvSpPr>
        <p:spPr>
          <a:xfrm>
            <a:off x="428596" y="3714752"/>
            <a:ext cx="2214578" cy="2585323"/>
          </a:xfrm>
          <a:prstGeom prst="rect">
            <a:avLst/>
          </a:prstGeom>
          <a:noFill/>
        </p:spPr>
        <p:txBody>
          <a:bodyPr wrap="square" rtlCol="0">
            <a:spAutoFit/>
          </a:bodyPr>
          <a:lstStyle/>
          <a:p>
            <a:r>
              <a:rPr lang="en-US" b="1" dirty="0" smtClean="0">
                <a:solidFill>
                  <a:srgbClr val="FF0000"/>
                </a:solidFill>
              </a:rPr>
              <a:t>IF SEND BACK DUE TO ALLOTMENT LETTER OR FEE PAID ZERO THEN YOU HAVE TO DELETE PREVIOUS FILLED CONTENT THEN FILLED ALL DETAILS AGAIN.</a:t>
            </a:r>
            <a:endParaRPr lang="en-US" b="1" dirty="0">
              <a:solidFill>
                <a:srgbClr val="FF0000"/>
              </a:solidFill>
            </a:endParaRPr>
          </a:p>
        </p:txBody>
      </p:sp>
    </p:spTree>
    <p:extLst>
      <p:ext uri="{BB962C8B-B14F-4D97-AF65-F5344CB8AC3E}">
        <p14:creationId xmlns:p14="http://schemas.microsoft.com/office/powerpoint/2010/main" val="41988722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358082" y="5929330"/>
            <a:ext cx="2071702" cy="1200329"/>
          </a:xfrm>
          <a:prstGeom prst="rect">
            <a:avLst/>
          </a:prstGeom>
          <a:noFill/>
        </p:spPr>
        <p:txBody>
          <a:bodyPr wrap="square" rtlCol="0">
            <a:spAutoFit/>
          </a:bodyPr>
          <a:lstStyle/>
          <a:p>
            <a:r>
              <a:rPr lang="en-US" b="1" dirty="0" smtClean="0">
                <a:solidFill>
                  <a:srgbClr val="FF0000"/>
                </a:solidFill>
              </a:rPr>
              <a:t>HERE GREEN BUTTON AVAILABLE HERE YOU HAVE TO CLICK FOR REAPLY</a:t>
            </a:r>
            <a:endParaRPr lang="en-US" b="1" dirty="0">
              <a:solidFill>
                <a:srgbClr val="FF0000"/>
              </a:solidFill>
            </a:endParaRPr>
          </a:p>
        </p:txBody>
      </p:sp>
      <p:cxnSp>
        <p:nvCxnSpPr>
          <p:cNvPr id="7" name="Straight Arrow Connector 6"/>
          <p:cNvCxnSpPr/>
          <p:nvPr/>
        </p:nvCxnSpPr>
        <p:spPr>
          <a:xfrm>
            <a:off x="1428728" y="3571876"/>
            <a:ext cx="228601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857620" y="3357562"/>
            <a:ext cx="2357454" cy="646331"/>
          </a:xfrm>
          <a:prstGeom prst="rect">
            <a:avLst/>
          </a:prstGeom>
          <a:noFill/>
        </p:spPr>
        <p:txBody>
          <a:bodyPr wrap="square" rtlCol="0">
            <a:spAutoFit/>
          </a:bodyPr>
          <a:lstStyle/>
          <a:p>
            <a:r>
              <a:rPr lang="en-US" b="1" dirty="0" smtClean="0">
                <a:solidFill>
                  <a:srgbClr val="FF0000"/>
                </a:solidFill>
              </a:rPr>
              <a:t>CLICK THIS MENU FOR REAPLY OR SEND BACK</a:t>
            </a:r>
            <a:endParaRPr lang="en-US" b="1" dirty="0">
              <a:solidFill>
                <a:srgbClr val="FF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362200" y="5943600"/>
            <a:ext cx="7162800" cy="1292662"/>
          </a:xfrm>
          <a:prstGeom prst="rect">
            <a:avLst/>
          </a:prstGeom>
          <a:solidFill>
            <a:srgbClr val="FFFF00"/>
          </a:solidFill>
        </p:spPr>
        <p:txBody>
          <a:bodyPr wrap="square" rtlCol="0">
            <a:spAutoFit/>
          </a:bodyPr>
          <a:lstStyle/>
          <a:p>
            <a:r>
              <a:rPr lang="en-US" b="1" dirty="0" smtClean="0">
                <a:solidFill>
                  <a:srgbClr val="FF0000"/>
                </a:solidFill>
              </a:rPr>
              <a:t>After applying scheme, fill up above details. Upload all the required documents in above and click on </a:t>
            </a:r>
            <a:r>
              <a:rPr lang="en-US" sz="2400" b="1" dirty="0" smtClean="0">
                <a:solidFill>
                  <a:srgbClr val="FF0000"/>
                </a:solidFill>
              </a:rPr>
              <a:t>save</a:t>
            </a:r>
            <a:r>
              <a:rPr lang="en-US" b="1" dirty="0" smtClean="0">
                <a:solidFill>
                  <a:srgbClr val="FF0000"/>
                </a:solidFill>
              </a:rPr>
              <a:t>. </a:t>
            </a:r>
          </a:p>
          <a:p>
            <a:r>
              <a:rPr lang="en-US" b="1" dirty="0" smtClean="0">
                <a:solidFill>
                  <a:srgbClr val="FF0000"/>
                </a:solidFill>
              </a:rPr>
              <a:t>Imp Note. All documents Mentioned here are important and needs to be uploaded, failing to upload will result in rejection of your application.</a:t>
            </a:r>
            <a:endParaRPr lang="en-US" b="1" dirty="0">
              <a:solidFill>
                <a:srgbClr val="FF0000"/>
              </a:solidFill>
            </a:endParaRPr>
          </a:p>
        </p:txBody>
      </p:sp>
      <p:sp>
        <p:nvSpPr>
          <p:cNvPr id="5" name="TextBox 4"/>
          <p:cNvSpPr txBox="1"/>
          <p:nvPr/>
        </p:nvSpPr>
        <p:spPr>
          <a:xfrm>
            <a:off x="2071670" y="3086715"/>
            <a:ext cx="4176730" cy="369332"/>
          </a:xfrm>
          <a:prstGeom prst="rect">
            <a:avLst/>
          </a:prstGeom>
          <a:solidFill>
            <a:srgbClr val="FFFF00"/>
          </a:solidFill>
        </p:spPr>
        <p:txBody>
          <a:bodyPr wrap="square" rtlCol="0">
            <a:spAutoFit/>
          </a:bodyPr>
          <a:lstStyle/>
          <a:p>
            <a:r>
              <a:rPr lang="en-US" dirty="0" smtClean="0">
                <a:solidFill>
                  <a:srgbClr val="FF0000"/>
                </a:solidFill>
              </a:rPr>
              <a:t>Mandatory to upload (undertaking)</a:t>
            </a:r>
            <a:endParaRPr lang="en-US" dirty="0">
              <a:solidFill>
                <a:srgbClr val="FF0000"/>
              </a:solidFill>
            </a:endParaRPr>
          </a:p>
        </p:txBody>
      </p:sp>
      <p:sp>
        <p:nvSpPr>
          <p:cNvPr id="6" name="TextBox 5"/>
          <p:cNvSpPr txBox="1"/>
          <p:nvPr/>
        </p:nvSpPr>
        <p:spPr>
          <a:xfrm>
            <a:off x="3200400" y="3733800"/>
            <a:ext cx="2819400" cy="646331"/>
          </a:xfrm>
          <a:prstGeom prst="rect">
            <a:avLst/>
          </a:prstGeom>
          <a:solidFill>
            <a:srgbClr val="FFFF00"/>
          </a:solidFill>
        </p:spPr>
        <p:txBody>
          <a:bodyPr wrap="square" rtlCol="0">
            <a:spAutoFit/>
          </a:bodyPr>
          <a:lstStyle/>
          <a:p>
            <a:r>
              <a:rPr lang="en-US" dirty="0">
                <a:solidFill>
                  <a:srgbClr val="FF0000"/>
                </a:solidFill>
              </a:rPr>
              <a:t>Mandatory to </a:t>
            </a:r>
            <a:r>
              <a:rPr lang="en-US" dirty="0" smtClean="0">
                <a:solidFill>
                  <a:srgbClr val="FF0000"/>
                </a:solidFill>
              </a:rPr>
              <a:t>upload ration card &amp; leaving &amp; non </a:t>
            </a:r>
            <a:r>
              <a:rPr lang="en-US" smtClean="0">
                <a:solidFill>
                  <a:srgbClr val="FF0000"/>
                </a:solidFill>
              </a:rPr>
              <a:t>creme</a:t>
            </a:r>
            <a:endParaRPr lang="en-US" dirty="0">
              <a:solidFill>
                <a:srgbClr val="FF0000"/>
              </a:solidFill>
            </a:endParaRPr>
          </a:p>
        </p:txBody>
      </p:sp>
      <p:sp>
        <p:nvSpPr>
          <p:cNvPr id="7" name="TextBox 6"/>
          <p:cNvSpPr txBox="1"/>
          <p:nvPr/>
        </p:nvSpPr>
        <p:spPr>
          <a:xfrm>
            <a:off x="7620000" y="5268994"/>
            <a:ext cx="3667172" cy="646331"/>
          </a:xfrm>
          <a:prstGeom prst="rect">
            <a:avLst/>
          </a:prstGeom>
          <a:solidFill>
            <a:srgbClr val="FFFF00"/>
          </a:solidFill>
        </p:spPr>
        <p:txBody>
          <a:bodyPr wrap="square" rtlCol="0">
            <a:spAutoFit/>
          </a:bodyPr>
          <a:lstStyle/>
          <a:p>
            <a:r>
              <a:rPr lang="en-US" dirty="0">
                <a:solidFill>
                  <a:srgbClr val="FF0000"/>
                </a:solidFill>
              </a:rPr>
              <a:t>Mandatory to </a:t>
            </a:r>
            <a:r>
              <a:rPr lang="en-US" dirty="0" smtClean="0">
                <a:solidFill>
                  <a:srgbClr val="FF0000"/>
                </a:solidFill>
              </a:rPr>
              <a:t>upload only for ST </a:t>
            </a:r>
            <a:r>
              <a:rPr lang="en-US" dirty="0" err="1" smtClean="0">
                <a:solidFill>
                  <a:srgbClr val="FF0000"/>
                </a:solidFill>
              </a:rPr>
              <a:t>freeship</a:t>
            </a:r>
            <a:endParaRPr lang="en-US" dirty="0"/>
          </a:p>
        </p:txBody>
      </p:sp>
      <p:sp>
        <p:nvSpPr>
          <p:cNvPr id="8" name="Right Arrow 7"/>
          <p:cNvSpPr/>
          <p:nvPr/>
        </p:nvSpPr>
        <p:spPr>
          <a:xfrm>
            <a:off x="6248400" y="3126810"/>
            <a:ext cx="685800" cy="14979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0" name="Right Arrow 9"/>
          <p:cNvSpPr/>
          <p:nvPr/>
        </p:nvSpPr>
        <p:spPr>
          <a:xfrm>
            <a:off x="5867400" y="3838918"/>
            <a:ext cx="935799" cy="1996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1" name="Right Arrow 10"/>
          <p:cNvSpPr/>
          <p:nvPr/>
        </p:nvSpPr>
        <p:spPr>
          <a:xfrm rot="9681427">
            <a:off x="6645496" y="5425272"/>
            <a:ext cx="968571" cy="196095"/>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9" name="TextBox 8"/>
          <p:cNvSpPr txBox="1"/>
          <p:nvPr/>
        </p:nvSpPr>
        <p:spPr>
          <a:xfrm>
            <a:off x="3200399" y="2286000"/>
            <a:ext cx="3733801" cy="276999"/>
          </a:xfrm>
          <a:prstGeom prst="rect">
            <a:avLst/>
          </a:prstGeom>
          <a:solidFill>
            <a:srgbClr val="FFFF00"/>
          </a:solidFill>
        </p:spPr>
        <p:txBody>
          <a:bodyPr wrap="square" rtlCol="0">
            <a:spAutoFit/>
          </a:bodyPr>
          <a:lstStyle/>
          <a:p>
            <a:r>
              <a:rPr lang="en-US" sz="1200" b="1" dirty="0" smtClean="0">
                <a:solidFill>
                  <a:srgbClr val="FF0000"/>
                </a:solidFill>
              </a:rPr>
              <a:t>Is this renewal application, FY/DSY students Select NO, </a:t>
            </a:r>
            <a:endParaRPr lang="en-US" sz="1200" b="1" dirty="0">
              <a:solidFill>
                <a:srgbClr val="FF0000"/>
              </a:solidFill>
            </a:endParaRPr>
          </a:p>
        </p:txBody>
      </p:sp>
      <p:sp>
        <p:nvSpPr>
          <p:cNvPr id="13" name="Rectangle 12"/>
          <p:cNvSpPr/>
          <p:nvPr/>
        </p:nvSpPr>
        <p:spPr>
          <a:xfrm>
            <a:off x="2071670" y="5072074"/>
            <a:ext cx="3214710" cy="369332"/>
          </a:xfrm>
          <a:prstGeom prst="rect">
            <a:avLst/>
          </a:prstGeom>
        </p:spPr>
        <p:txBody>
          <a:bodyPr wrap="square">
            <a:spAutoFit/>
          </a:bodyPr>
          <a:lstStyle/>
          <a:p>
            <a:r>
              <a:rPr lang="en-US" dirty="0" smtClean="0">
                <a:solidFill>
                  <a:srgbClr val="FF0000"/>
                </a:solidFill>
              </a:rPr>
              <a:t>upload allotment letter/cap id</a:t>
            </a:r>
            <a:endParaRPr lang="en-IN" dirty="0">
              <a:solidFill>
                <a:srgbClr val="FF0000"/>
              </a:solidFill>
            </a:endParaRPr>
          </a:p>
        </p:txBody>
      </p:sp>
      <p:sp>
        <p:nvSpPr>
          <p:cNvPr id="14" name="Right Arrow 13"/>
          <p:cNvSpPr/>
          <p:nvPr/>
        </p:nvSpPr>
        <p:spPr>
          <a:xfrm>
            <a:off x="5286380" y="5143512"/>
            <a:ext cx="935799" cy="1996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5" name="TextBox 14"/>
          <p:cNvSpPr txBox="1"/>
          <p:nvPr/>
        </p:nvSpPr>
        <p:spPr>
          <a:xfrm>
            <a:off x="714348" y="785794"/>
            <a:ext cx="8786874" cy="954107"/>
          </a:xfrm>
          <a:prstGeom prst="rect">
            <a:avLst/>
          </a:prstGeom>
          <a:noFill/>
        </p:spPr>
        <p:txBody>
          <a:bodyPr wrap="square" rtlCol="0">
            <a:spAutoFit/>
          </a:bodyPr>
          <a:lstStyle/>
          <a:p>
            <a:r>
              <a:rPr lang="en-US" sz="2800" b="1" u="sng" dirty="0" smtClean="0">
                <a:solidFill>
                  <a:srgbClr val="FF0000"/>
                </a:solidFill>
              </a:rPr>
              <a:t>FOR REAPLY/SEND BACK YOU HAVE TO UPLOAD ONCE AGAIN ALL THESE DETAILS</a:t>
            </a:r>
            <a:endParaRPr lang="en-US" sz="2800" b="1" u="sng" dirty="0">
              <a:solidFill>
                <a:srgbClr val="FF0000"/>
              </a:solidFill>
            </a:endParaRPr>
          </a:p>
        </p:txBody>
      </p:sp>
    </p:spTree>
    <p:extLst>
      <p:ext uri="{BB962C8B-B14F-4D97-AF65-F5344CB8AC3E}">
        <p14:creationId xmlns:p14="http://schemas.microsoft.com/office/powerpoint/2010/main" val="24687995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1030</TotalTime>
  <Words>1796</Words>
  <Application>Microsoft Office PowerPoint</Application>
  <PresentationFormat>On-screen Show (4:3)</PresentationFormat>
  <Paragraphs>151</Paragraphs>
  <Slides>32</Slides>
  <Notes>3</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Modern Education Society’s  Cusrow Wadia Institute of Technology , Pune 01.</vt:lpstr>
      <vt:lpstr>MahaDBT Scholarship Schemes.</vt:lpstr>
      <vt:lpstr>List of documents required for uploading on mahadbt site</vt:lpstr>
      <vt:lpstr>Follow following instruction carefully because your form may be rejected from Government  Upload following original documents in current year information</vt:lpstr>
      <vt:lpstr> </vt:lpstr>
      <vt:lpstr>Upload all these original documents in all scheme menu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Specimen of allotment letter</vt:lpstr>
      <vt:lpstr>PowerPoint Presentation</vt:lpstr>
      <vt:lpstr>PowerPoint Presentation</vt:lpstr>
      <vt:lpstr>PowerPoint Presentation</vt:lpstr>
      <vt:lpstr>Category wise and Income wise applicable schemes to be select.</vt:lpstr>
      <vt:lpstr>Category wise and Income wise applicable hostel schemes to be select.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Sayali Kane</dc:creator>
  <cp:lastModifiedBy>Sayali Kane</cp:lastModifiedBy>
  <cp:revision>126</cp:revision>
  <dcterms:created xsi:type="dcterms:W3CDTF">2021-12-29T04:17:37Z</dcterms:created>
  <dcterms:modified xsi:type="dcterms:W3CDTF">2025-09-23T10:22:15Z</dcterms:modified>
</cp:coreProperties>
</file>