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93" r:id="rId3"/>
    <p:sldId id="295" r:id="rId4"/>
    <p:sldId id="296" r:id="rId5"/>
    <p:sldId id="297" r:id="rId6"/>
    <p:sldId id="298" r:id="rId7"/>
    <p:sldId id="257" r:id="rId8"/>
    <p:sldId id="259" r:id="rId9"/>
    <p:sldId id="264" r:id="rId10"/>
    <p:sldId id="305" r:id="rId11"/>
    <p:sldId id="306" r:id="rId12"/>
    <p:sldId id="265" r:id="rId13"/>
    <p:sldId id="268" r:id="rId14"/>
    <p:sldId id="270" r:id="rId15"/>
    <p:sldId id="271" r:id="rId16"/>
    <p:sldId id="272" r:id="rId17"/>
    <p:sldId id="273" r:id="rId18"/>
    <p:sldId id="294" r:id="rId19"/>
    <p:sldId id="282" r:id="rId20"/>
    <p:sldId id="277" r:id="rId21"/>
    <p:sldId id="278" r:id="rId22"/>
    <p:sldId id="284" r:id="rId23"/>
    <p:sldId id="307" r:id="rId24"/>
    <p:sldId id="279" r:id="rId25"/>
    <p:sldId id="286" r:id="rId26"/>
    <p:sldId id="287" r:id="rId27"/>
    <p:sldId id="288" r:id="rId28"/>
    <p:sldId id="290" r:id="rId29"/>
    <p:sldId id="291" r:id="rId30"/>
    <p:sldId id="292" r:id="rId31"/>
    <p:sldId id="310" r:id="rId32"/>
    <p:sldId id="311" r:id="rId33"/>
    <p:sldId id="312"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994" y="72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E747101-16F6-4B4B-911C-7A14DBA9522B}" type="datetimeFigureOut">
              <a:rPr lang="en-US" smtClean="0"/>
              <a:pPr/>
              <a:t>9/23/2025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D577E6A-38E2-4C31-BD6A-A7D8A1D07625}" type="slidenum">
              <a:rPr lang="en-US" smtClean="0"/>
              <a:pPr/>
              <a:t>‹#›</a:t>
            </a:fld>
            <a:endParaRPr lang="en-US"/>
          </a:p>
        </p:txBody>
      </p:sp>
    </p:spTree>
    <p:extLst>
      <p:ext uri="{BB962C8B-B14F-4D97-AF65-F5344CB8AC3E}">
        <p14:creationId xmlns:p14="http://schemas.microsoft.com/office/powerpoint/2010/main" val="119175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have to create our students profile in this option. Profile is distributed in six parts. We have to update all these six parts of Profile. </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12</a:t>
            </a:fld>
            <a:endParaRPr lang="en-US"/>
          </a:p>
        </p:txBody>
      </p:sp>
    </p:spTree>
    <p:extLst>
      <p:ext uri="{BB962C8B-B14F-4D97-AF65-F5344CB8AC3E}">
        <p14:creationId xmlns:p14="http://schemas.microsoft.com/office/powerpoint/2010/main" val="344691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17</a:t>
            </a:fld>
            <a:endParaRPr lang="en-US"/>
          </a:p>
        </p:txBody>
      </p:sp>
    </p:spTree>
    <p:extLst>
      <p:ext uri="{BB962C8B-B14F-4D97-AF65-F5344CB8AC3E}">
        <p14:creationId xmlns:p14="http://schemas.microsoft.com/office/powerpoint/2010/main" val="3408542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31</a:t>
            </a:fld>
            <a:endParaRPr lang="en-US"/>
          </a:p>
        </p:txBody>
      </p:sp>
    </p:spTree>
    <p:extLst>
      <p:ext uri="{BB962C8B-B14F-4D97-AF65-F5344CB8AC3E}">
        <p14:creationId xmlns:p14="http://schemas.microsoft.com/office/powerpoint/2010/main" val="340854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00594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95206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9129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8250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D68CA-D05A-4AE8-AD9B-54A005984F53}"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67277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D68CA-D05A-4AE8-AD9B-54A005984F53}"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324684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D68CA-D05A-4AE8-AD9B-54A005984F53}"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048664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20780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59374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3025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00848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D68CA-D05A-4AE8-AD9B-54A005984F53}" type="datetimeFigureOut">
              <a:rPr lang="en-US" smtClean="0"/>
              <a:pPr/>
              <a:t>9/23/2025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67417-A98D-4E43-92BD-C8AC242703A0}" type="slidenum">
              <a:rPr lang="en-US" smtClean="0"/>
              <a:pPr/>
              <a:t>‹#›</a:t>
            </a:fld>
            <a:endParaRPr lang="en-US"/>
          </a:p>
        </p:txBody>
      </p:sp>
    </p:spTree>
    <p:extLst>
      <p:ext uri="{BB962C8B-B14F-4D97-AF65-F5344CB8AC3E}">
        <p14:creationId xmlns:p14="http://schemas.microsoft.com/office/powerpoint/2010/main" val="1322122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ahadbtmahait.gov.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772400" cy="1809744"/>
          </a:xfrm>
        </p:spPr>
        <p:txBody>
          <a:bodyPr>
            <a:normAutofit fontScale="90000"/>
          </a:bodyPr>
          <a:lstStyle/>
          <a:p>
            <a:r>
              <a:rPr lang="en-US" dirty="0" smtClean="0"/>
              <a:t>Modern Education Society’s</a:t>
            </a:r>
            <a:br>
              <a:rPr lang="en-US" dirty="0" smtClean="0"/>
            </a:br>
            <a:r>
              <a:rPr lang="en-US" dirty="0" smtClean="0"/>
              <a:t> </a:t>
            </a:r>
            <a:r>
              <a:rPr lang="en-US" dirty="0" err="1" smtClean="0"/>
              <a:t>Cusrow</a:t>
            </a:r>
            <a:r>
              <a:rPr lang="en-US" dirty="0" smtClean="0"/>
              <a:t> </a:t>
            </a:r>
            <a:r>
              <a:rPr lang="en-US" dirty="0" err="1" smtClean="0"/>
              <a:t>Wadia</a:t>
            </a:r>
            <a:r>
              <a:rPr lang="en-US" dirty="0" smtClean="0"/>
              <a:t> Institute of Technology , Pune 01.</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Scholarship Section.</a:t>
            </a:r>
          </a:p>
          <a:p>
            <a:r>
              <a:rPr lang="en-US" dirty="0" smtClean="0">
                <a:solidFill>
                  <a:schemeClr val="tx1"/>
                </a:solidFill>
              </a:rPr>
              <a:t>Information on Scholarship schemes by Mrs. </a:t>
            </a:r>
            <a:r>
              <a:rPr lang="en-US" dirty="0" err="1" smtClean="0">
                <a:solidFill>
                  <a:schemeClr val="tx1"/>
                </a:solidFill>
              </a:rPr>
              <a:t>Sayali</a:t>
            </a:r>
            <a:r>
              <a:rPr lang="en-US" dirty="0" smtClean="0">
                <a:solidFill>
                  <a:schemeClr val="tx1"/>
                </a:solidFill>
              </a:rPr>
              <a:t> Kane.</a:t>
            </a:r>
            <a:endParaRPr lang="en-US" dirty="0">
              <a:solidFill>
                <a:schemeClr val="tx1"/>
              </a:solidFill>
            </a:endParaRPr>
          </a:p>
        </p:txBody>
      </p:sp>
    </p:spTree>
    <p:extLst>
      <p:ext uri="{BB962C8B-B14F-4D97-AF65-F5344CB8AC3E}">
        <p14:creationId xmlns:p14="http://schemas.microsoft.com/office/powerpoint/2010/main" val="1876961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MahaDBT Scholarship Schemes.</a:t>
            </a:r>
            <a:endParaRPr lang="en-US" dirty="0"/>
          </a:p>
        </p:txBody>
      </p:sp>
      <p:sp>
        <p:nvSpPr>
          <p:cNvPr id="3" name="Content Placeholder 2"/>
          <p:cNvSpPr>
            <a:spLocks noGrp="1"/>
          </p:cNvSpPr>
          <p:nvPr>
            <p:ph idx="1"/>
          </p:nvPr>
        </p:nvSpPr>
        <p:spPr/>
        <p:txBody>
          <a:bodyPr>
            <a:normAutofit fontScale="85000" lnSpcReduction="10000"/>
          </a:bodyPr>
          <a:lstStyle/>
          <a:p>
            <a:pPr algn="ctr"/>
            <a:r>
              <a:rPr lang="en-US" b="1" u="sng" dirty="0"/>
              <a:t>Instruction for Filling MahaDBT Scholarship / Freeship / EBC Forms</a:t>
            </a:r>
            <a:r>
              <a:rPr lang="en-US" b="1" u="sng" dirty="0" smtClean="0"/>
              <a:t>.</a:t>
            </a:r>
          </a:p>
          <a:p>
            <a:pPr algn="ctr"/>
            <a:endParaRPr lang="en-US" u="sng" dirty="0"/>
          </a:p>
          <a:p>
            <a:r>
              <a:rPr lang="en-US" dirty="0"/>
              <a:t>1) Scholarship website is </a:t>
            </a:r>
            <a:r>
              <a:rPr lang="en-US" dirty="0" smtClean="0"/>
              <a:t>			</a:t>
            </a:r>
            <a:r>
              <a:rPr lang="en-US" u="sng" dirty="0" smtClean="0">
                <a:hlinkClick r:id="rId2"/>
              </a:rPr>
              <a:t>https</a:t>
            </a:r>
            <a:r>
              <a:rPr lang="en-US" u="sng" dirty="0">
                <a:hlinkClick r:id="rId2"/>
              </a:rPr>
              <a:t>://</a:t>
            </a:r>
            <a:r>
              <a:rPr lang="en-US" u="sng" dirty="0" smtClean="0">
                <a:hlinkClick r:id="rId2"/>
              </a:rPr>
              <a:t>mahadbtmahait.gov.in</a:t>
            </a:r>
            <a:endParaRPr lang="en-US" u="sng" dirty="0" smtClean="0"/>
          </a:p>
          <a:p>
            <a:endParaRPr lang="en-US" dirty="0"/>
          </a:p>
          <a:p>
            <a:pPr algn="just"/>
            <a:r>
              <a:rPr lang="en-US" b="1" dirty="0"/>
              <a:t>Important Note: </a:t>
            </a:r>
            <a:r>
              <a:rPr lang="en-US" b="1" dirty="0" smtClean="0"/>
              <a:t>- Before applying on </a:t>
            </a:r>
            <a:r>
              <a:rPr lang="en-US" b="1" dirty="0" err="1" smtClean="0"/>
              <a:t>Mahadbt</a:t>
            </a:r>
            <a:r>
              <a:rPr lang="en-US" b="1" dirty="0" smtClean="0"/>
              <a:t> portal, </a:t>
            </a:r>
            <a:r>
              <a:rPr lang="en-US" b="1" dirty="0"/>
              <a:t>Scan your </a:t>
            </a:r>
            <a:r>
              <a:rPr lang="en-US" b="1" dirty="0" smtClean="0"/>
              <a:t>all original </a:t>
            </a:r>
            <a:r>
              <a:rPr lang="en-US" b="1" dirty="0"/>
              <a:t>the documents in </a:t>
            </a:r>
            <a:r>
              <a:rPr lang="en-US" b="1" dirty="0" err="1"/>
              <a:t>pdf</a:t>
            </a:r>
            <a:r>
              <a:rPr lang="en-US" b="1" dirty="0"/>
              <a:t> </a:t>
            </a:r>
            <a:r>
              <a:rPr lang="en-US" b="1" dirty="0" smtClean="0"/>
              <a:t>format or jpg format size from 150kb to 250kb for uploading </a:t>
            </a:r>
            <a:r>
              <a:rPr lang="en-US" b="1" dirty="0"/>
              <a:t>on MahaDBT </a:t>
            </a:r>
            <a:r>
              <a:rPr lang="en-US" b="1" dirty="0" smtClean="0"/>
              <a:t>portal </a:t>
            </a:r>
            <a:r>
              <a:rPr lang="en-US" b="1" dirty="0"/>
              <a:t>for Application. Do not upload blur images; it may reject your application.</a:t>
            </a:r>
            <a:endParaRPr lang="en-US" dirty="0"/>
          </a:p>
          <a:p>
            <a:endParaRPr lang="en-US" dirty="0"/>
          </a:p>
        </p:txBody>
      </p:sp>
    </p:spTree>
    <p:extLst>
      <p:ext uri="{BB962C8B-B14F-4D97-AF65-F5344CB8AC3E}">
        <p14:creationId xmlns:p14="http://schemas.microsoft.com/office/powerpoint/2010/main" val="3767734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 of documents required for uploading on </a:t>
            </a:r>
            <a:r>
              <a:rPr lang="en-US" dirty="0" err="1" smtClean="0"/>
              <a:t>mahadbt</a:t>
            </a:r>
            <a:r>
              <a:rPr lang="en-US" dirty="0" smtClean="0"/>
              <a:t> site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Upload following </a:t>
            </a:r>
            <a:r>
              <a:rPr lang="en-US" b="1" dirty="0" err="1" smtClean="0"/>
              <a:t>doucments</a:t>
            </a:r>
            <a:r>
              <a:rPr lang="en-US" b="1" dirty="0" smtClean="0"/>
              <a:t> in personal information menu</a:t>
            </a:r>
          </a:p>
          <a:p>
            <a:r>
              <a:rPr lang="en-US" dirty="0" smtClean="0"/>
              <a:t>Income Certificate (valid till 31.3.2026) from </a:t>
            </a:r>
            <a:r>
              <a:rPr lang="en-US" dirty="0" err="1" smtClean="0"/>
              <a:t>tahasildar</a:t>
            </a:r>
            <a:r>
              <a:rPr lang="en-US" dirty="0" smtClean="0"/>
              <a:t>. (All SEBC students must upload non crème along with income)income limit 8 lakh </a:t>
            </a:r>
          </a:p>
          <a:p>
            <a:r>
              <a:rPr lang="en-US" dirty="0" smtClean="0"/>
              <a:t>Note :- If father is not alive then upload death certificate and upload mother income certificate </a:t>
            </a:r>
          </a:p>
          <a:p>
            <a:r>
              <a:rPr lang="en-US" dirty="0" smtClean="0"/>
              <a:t>Note :- If separation upload affidavit of separation from mother</a:t>
            </a:r>
          </a:p>
          <a:p>
            <a:r>
              <a:rPr lang="en-US" dirty="0" smtClean="0"/>
              <a:t>Domicile certificate</a:t>
            </a:r>
          </a:p>
          <a:p>
            <a:r>
              <a:rPr lang="en-US" dirty="0" smtClean="0"/>
              <a:t>Caste certificate</a:t>
            </a:r>
          </a:p>
          <a:p>
            <a:r>
              <a:rPr lang="en-US" dirty="0" smtClean="0"/>
              <a:t>Student </a:t>
            </a:r>
            <a:r>
              <a:rPr lang="en-US" dirty="0" err="1" smtClean="0"/>
              <a:t>adhar</a:t>
            </a:r>
            <a:r>
              <a:rPr lang="en-US" dirty="0" smtClean="0"/>
              <a:t> base bank account details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smtClean="0"/>
              <a:t>Follow following instruction carefully because your form may be rejected from Government </a:t>
            </a:r>
            <a:br>
              <a:rPr lang="en-US" sz="2000" b="1" dirty="0" smtClean="0"/>
            </a:br>
            <a:r>
              <a:rPr lang="en-US" sz="2000" b="1" dirty="0" smtClean="0"/>
              <a:t>Upload following original documents in current year information</a:t>
            </a:r>
            <a:endParaRPr lang="en-US" sz="2000" b="1" dirty="0"/>
          </a:p>
        </p:txBody>
      </p:sp>
      <p:sp>
        <p:nvSpPr>
          <p:cNvPr id="3" name="Content Placeholder 2"/>
          <p:cNvSpPr>
            <a:spLocks noGrp="1"/>
          </p:cNvSpPr>
          <p:nvPr>
            <p:ph idx="1"/>
          </p:nvPr>
        </p:nvSpPr>
        <p:spPr/>
        <p:txBody>
          <a:bodyPr>
            <a:normAutofit fontScale="77500" lnSpcReduction="20000"/>
          </a:bodyPr>
          <a:lstStyle/>
          <a:p>
            <a:r>
              <a:rPr lang="en-US" sz="2400" u="sng" dirty="0" smtClean="0"/>
              <a:t>Delete previously  pursuing details first then again </a:t>
            </a:r>
            <a:r>
              <a:rPr lang="en-US" sz="2400" u="sng" dirty="0" err="1" smtClean="0"/>
              <a:t>fillup</a:t>
            </a:r>
            <a:r>
              <a:rPr lang="en-US" sz="2400" u="sng" dirty="0" smtClean="0"/>
              <a:t> all information of previously filled with </a:t>
            </a:r>
            <a:r>
              <a:rPr lang="en-US" sz="2400" u="sng" dirty="0" err="1" smtClean="0"/>
              <a:t>complited</a:t>
            </a:r>
            <a:r>
              <a:rPr lang="en-US" sz="2400" u="sng" dirty="0" smtClean="0"/>
              <a:t> status for </a:t>
            </a:r>
            <a:r>
              <a:rPr lang="en-US" sz="2400" u="sng" dirty="0" err="1" smtClean="0"/>
              <a:t>eg</a:t>
            </a:r>
            <a:r>
              <a:rPr lang="en-US" sz="2400" u="sng" dirty="0" smtClean="0"/>
              <a:t>. Last year in 24-25 you are in first year the now your status is </a:t>
            </a:r>
            <a:r>
              <a:rPr lang="en-US" sz="2400" u="sng" dirty="0" err="1" smtClean="0"/>
              <a:t>complited</a:t>
            </a:r>
            <a:r>
              <a:rPr lang="en-US" sz="2400" u="sng" dirty="0" smtClean="0"/>
              <a:t> write both </a:t>
            </a:r>
            <a:r>
              <a:rPr lang="en-US" sz="2400" u="sng" dirty="0" err="1" smtClean="0"/>
              <a:t>sem</a:t>
            </a:r>
            <a:r>
              <a:rPr lang="en-US" sz="2400" u="sng" dirty="0" smtClean="0"/>
              <a:t> marks average &amp; upload both </a:t>
            </a:r>
            <a:r>
              <a:rPr lang="en-US" sz="2400" u="sng" dirty="0" err="1" smtClean="0"/>
              <a:t>dec</a:t>
            </a:r>
            <a:r>
              <a:rPr lang="en-US" sz="2400" u="sng" dirty="0" smtClean="0"/>
              <a:t> 24 and may 25 </a:t>
            </a:r>
            <a:r>
              <a:rPr lang="en-US" sz="2400" u="sng" dirty="0" err="1" smtClean="0"/>
              <a:t>marksheet</a:t>
            </a:r>
            <a:r>
              <a:rPr lang="en-US" sz="2400" u="sng" dirty="0" smtClean="0"/>
              <a:t> </a:t>
            </a:r>
          </a:p>
          <a:p>
            <a:r>
              <a:rPr lang="en-US" sz="2400" u="sng" dirty="0" smtClean="0"/>
              <a:t>Note : Select your course proper especially mechanical and Electronics and Telecommunication students those who admitted in aided and unaided section because there is major difference in fees </a:t>
            </a:r>
            <a:r>
              <a:rPr lang="en-US" sz="2400" b="1" u="sng" dirty="0" smtClean="0"/>
              <a:t>. Select Course Type Aided those admitted in aided section and </a:t>
            </a:r>
            <a:r>
              <a:rPr lang="en-US" sz="2400" b="1" u="sng" dirty="0" err="1" smtClean="0"/>
              <a:t>Slect</a:t>
            </a:r>
            <a:r>
              <a:rPr lang="en-US" sz="2400" b="1" u="sng" dirty="0" smtClean="0"/>
              <a:t> Course Type Unaided who admitted in unaided section</a:t>
            </a:r>
          </a:p>
          <a:p>
            <a:r>
              <a:rPr lang="en-US" sz="2400" dirty="0" smtClean="0"/>
              <a:t>In CET Score you have write your 10</a:t>
            </a:r>
            <a:r>
              <a:rPr lang="en-US" sz="2400" baseline="30000" dirty="0" smtClean="0"/>
              <a:t>th</a:t>
            </a:r>
            <a:r>
              <a:rPr lang="en-US" sz="2400" dirty="0" smtClean="0"/>
              <a:t> or 12 or ITI marks on which your admission is confirmed.</a:t>
            </a:r>
          </a:p>
          <a:p>
            <a:r>
              <a:rPr lang="en-US" sz="2400" dirty="0" smtClean="0"/>
              <a:t>DTE  Allotment letter Note :- </a:t>
            </a:r>
            <a:r>
              <a:rPr lang="en-US" sz="2400" b="1" u="sng" dirty="0" smtClean="0"/>
              <a:t>Do not upload freeze confirm letter</a:t>
            </a:r>
            <a:r>
              <a:rPr lang="en-US" sz="2400" dirty="0" smtClean="0"/>
              <a:t> upload allotment letter which given by Institute.</a:t>
            </a:r>
          </a:p>
          <a:p>
            <a:r>
              <a:rPr lang="en-US" sz="2400" dirty="0" smtClean="0"/>
              <a:t>Admission fee receipt. </a:t>
            </a:r>
            <a:r>
              <a:rPr lang="en-US" sz="2400" b="1" u="sng" dirty="0" smtClean="0"/>
              <a:t>(Do not upload </a:t>
            </a:r>
            <a:r>
              <a:rPr lang="en-US" sz="2400" b="1" u="sng" dirty="0" err="1" smtClean="0"/>
              <a:t>bonafide</a:t>
            </a:r>
            <a:r>
              <a:rPr lang="en-US" sz="2400" b="1" u="sng" dirty="0" smtClean="0"/>
              <a:t> even if it mentioned)</a:t>
            </a:r>
            <a:r>
              <a:rPr lang="en-US" sz="2400" dirty="0" smtClean="0"/>
              <a:t> write fee paid zero</a:t>
            </a:r>
          </a:p>
          <a:p>
            <a:r>
              <a:rPr lang="en-US" sz="2400" dirty="0" smtClean="0"/>
              <a:t>Note :-Those who paid </a:t>
            </a:r>
            <a:r>
              <a:rPr lang="en-US" sz="2400" b="1" dirty="0" smtClean="0"/>
              <a:t>full fee</a:t>
            </a:r>
            <a:r>
              <a:rPr lang="en-US" sz="2400" dirty="0" smtClean="0"/>
              <a:t> i.e. Rs.7550(aided) &amp; Rs.80000/80041(unaided) they can write full amount. </a:t>
            </a:r>
          </a:p>
          <a:p>
            <a:endParaRPr lang="en-US" sz="2400" dirty="0" smtClean="0"/>
          </a:p>
          <a:p>
            <a:endParaRPr lang="en-US" sz="2400" dirty="0" smtClean="0"/>
          </a:p>
          <a:p>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endParaRPr lang="en-US" dirty="0"/>
          </a:p>
        </p:txBody>
      </p:sp>
      <p:sp>
        <p:nvSpPr>
          <p:cNvPr id="3" name="Content Placeholder 2"/>
          <p:cNvSpPr>
            <a:spLocks noGrp="1"/>
          </p:cNvSpPr>
          <p:nvPr>
            <p:ph idx="1"/>
          </p:nvPr>
        </p:nvSpPr>
        <p:spPr>
          <a:xfrm>
            <a:off x="457200" y="1600200"/>
            <a:ext cx="8229600" cy="3900501"/>
          </a:xfrm>
        </p:spPr>
        <p:txBody>
          <a:bodyPr>
            <a:normAutofit/>
          </a:bodyPr>
          <a:lstStyle/>
          <a:p>
            <a:r>
              <a:rPr lang="en-US" dirty="0" smtClean="0"/>
              <a:t>Upload Following Documents in Hostel details menu:- Hostel fee receipt ( do not upload online copy proper fee receipt required) and Hostel Certificate of warden/ Rent agreement + light bill of owner+ </a:t>
            </a:r>
            <a:r>
              <a:rPr lang="en-US" dirty="0" err="1" smtClean="0"/>
              <a:t>adhar</a:t>
            </a:r>
            <a:r>
              <a:rPr lang="en-US" dirty="0" smtClean="0"/>
              <a:t> card of student &amp; owner.</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Upload all these original documents in all scheme menu</a:t>
            </a:r>
            <a:endParaRPr lang="en-US" dirty="0"/>
          </a:p>
        </p:txBody>
      </p:sp>
      <p:sp>
        <p:nvSpPr>
          <p:cNvPr id="3" name="Content Placeholder 2"/>
          <p:cNvSpPr>
            <a:spLocks noGrp="1"/>
          </p:cNvSpPr>
          <p:nvPr>
            <p:ph idx="1"/>
          </p:nvPr>
        </p:nvSpPr>
        <p:spPr/>
        <p:txBody>
          <a:bodyPr>
            <a:normAutofit/>
          </a:bodyPr>
          <a:lstStyle/>
          <a:p>
            <a:r>
              <a:rPr lang="en-US" dirty="0" smtClean="0"/>
              <a:t>Undertaking</a:t>
            </a:r>
          </a:p>
          <a:p>
            <a:r>
              <a:rPr lang="en-US" dirty="0" smtClean="0"/>
              <a:t>Leaving certificate (latest) </a:t>
            </a:r>
          </a:p>
          <a:p>
            <a:r>
              <a:rPr lang="en-US" dirty="0" smtClean="0"/>
              <a:t>Ration card </a:t>
            </a:r>
            <a:r>
              <a:rPr lang="en-US" dirty="0" err="1" smtClean="0"/>
              <a:t>xerox</a:t>
            </a:r>
            <a:r>
              <a:rPr lang="en-US" dirty="0" smtClean="0"/>
              <a:t> &amp; non crème (for </a:t>
            </a:r>
            <a:r>
              <a:rPr lang="en-US" dirty="0" err="1" smtClean="0"/>
              <a:t>sebc</a:t>
            </a:r>
            <a:r>
              <a:rPr lang="en-US" dirty="0" smtClean="0"/>
              <a:t>)</a:t>
            </a:r>
          </a:p>
          <a:p>
            <a:r>
              <a:rPr lang="en-US" dirty="0" smtClean="0"/>
              <a:t>Current year </a:t>
            </a:r>
            <a:r>
              <a:rPr lang="en-US" dirty="0" err="1" smtClean="0"/>
              <a:t>Alpa</a:t>
            </a:r>
            <a:r>
              <a:rPr lang="en-US" dirty="0" smtClean="0"/>
              <a:t> </a:t>
            </a:r>
            <a:r>
              <a:rPr lang="en-US" dirty="0" err="1" smtClean="0"/>
              <a:t>bhu</a:t>
            </a:r>
            <a:r>
              <a:rPr lang="en-US" dirty="0" smtClean="0"/>
              <a:t> </a:t>
            </a:r>
            <a:r>
              <a:rPr lang="en-US" dirty="0" err="1" smtClean="0"/>
              <a:t>darkh</a:t>
            </a:r>
            <a:r>
              <a:rPr lang="en-US" dirty="0" smtClean="0"/>
              <a:t> </a:t>
            </a:r>
            <a:r>
              <a:rPr lang="en-US" dirty="0" err="1" smtClean="0"/>
              <a:t>dakhla</a:t>
            </a:r>
            <a:r>
              <a:rPr lang="en-US" dirty="0" smtClean="0"/>
              <a:t> or Register </a:t>
            </a:r>
            <a:r>
              <a:rPr lang="en-US" dirty="0" err="1" smtClean="0"/>
              <a:t>labour</a:t>
            </a:r>
            <a:r>
              <a:rPr lang="en-US" dirty="0" smtClean="0"/>
              <a:t> document for hostel scholarship ( any one)(if these documents are not available then select no it is not </a:t>
            </a:r>
            <a:r>
              <a:rPr lang="en-US" dirty="0" err="1" smtClean="0"/>
              <a:t>mandetory</a:t>
            </a:r>
            <a:r>
              <a:rPr lang="en-US" dirty="0" smtClean="0"/>
              <a:t> to upload.</a:t>
            </a:r>
          </a:p>
          <a:p>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a:off x="6248400" y="2286000"/>
            <a:ext cx="1447800" cy="990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276600" y="3276600"/>
            <a:ext cx="4267200" cy="400110"/>
          </a:xfrm>
          <a:prstGeom prst="rect">
            <a:avLst/>
          </a:prstGeom>
          <a:solidFill>
            <a:srgbClr val="FFFF00"/>
          </a:solidFill>
        </p:spPr>
        <p:txBody>
          <a:bodyPr wrap="square" rtlCol="0">
            <a:spAutoFit/>
          </a:bodyPr>
          <a:lstStyle/>
          <a:p>
            <a:r>
              <a:rPr lang="en-US" sz="2000" b="1" dirty="0" smtClean="0">
                <a:solidFill>
                  <a:srgbClr val="FF0000"/>
                </a:solidFill>
              </a:rPr>
              <a:t>Click on the Post Matric Scholarship</a:t>
            </a:r>
            <a:endParaRPr lang="en-US" sz="2000" b="1" dirty="0">
              <a:solidFill>
                <a:srgbClr val="FF0000"/>
              </a:solidFill>
            </a:endParaRPr>
          </a:p>
        </p:txBody>
      </p:sp>
    </p:spTree>
    <p:extLst>
      <p:ext uri="{BB962C8B-B14F-4D97-AF65-F5344CB8AC3E}">
        <p14:creationId xmlns:p14="http://schemas.microsoft.com/office/powerpoint/2010/main" val="119357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477000" y="3505200"/>
            <a:ext cx="1447800"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7000" y="3225968"/>
            <a:ext cx="3810000" cy="1015663"/>
          </a:xfrm>
          <a:prstGeom prst="rect">
            <a:avLst/>
          </a:prstGeom>
          <a:solidFill>
            <a:srgbClr val="FFFF00"/>
          </a:solidFill>
        </p:spPr>
        <p:txBody>
          <a:bodyPr wrap="square" rtlCol="0">
            <a:spAutoFit/>
          </a:bodyPr>
          <a:lstStyle/>
          <a:p>
            <a:r>
              <a:rPr lang="en-US" sz="2000" b="1" dirty="0" smtClean="0">
                <a:solidFill>
                  <a:srgbClr val="FF0000"/>
                </a:solidFill>
              </a:rPr>
              <a:t>If you have filled this form in previous Academic year, you need to use applicant login option.</a:t>
            </a:r>
            <a:endParaRPr lang="en-US" sz="2000" b="1" dirty="0">
              <a:solidFill>
                <a:srgbClr val="FF0000"/>
              </a:solidFill>
            </a:endParaRPr>
          </a:p>
        </p:txBody>
      </p:sp>
    </p:spTree>
    <p:extLst>
      <p:ext uri="{BB962C8B-B14F-4D97-AF65-F5344CB8AC3E}">
        <p14:creationId xmlns:p14="http://schemas.microsoft.com/office/powerpoint/2010/main" val="1893202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eft Arrow 4"/>
          <p:cNvSpPr/>
          <p:nvPr/>
        </p:nvSpPr>
        <p:spPr>
          <a:xfrm>
            <a:off x="1295400" y="2590800"/>
            <a:ext cx="1502898" cy="533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438400" y="3657600"/>
            <a:ext cx="4572000" cy="400110"/>
          </a:xfrm>
          <a:prstGeom prst="rect">
            <a:avLst/>
          </a:prstGeom>
          <a:solidFill>
            <a:srgbClr val="FFFF00"/>
          </a:solidFill>
        </p:spPr>
        <p:txBody>
          <a:bodyPr wrap="square" rtlCol="0">
            <a:spAutoFit/>
          </a:bodyPr>
          <a:lstStyle/>
          <a:p>
            <a:r>
              <a:rPr lang="en-US" sz="2000" b="1" dirty="0" smtClean="0">
                <a:solidFill>
                  <a:srgbClr val="FF0000"/>
                </a:solidFill>
              </a:rPr>
              <a:t>Click on the Profile option…</a:t>
            </a:r>
            <a:endParaRPr lang="en-US" sz="2000" b="1" dirty="0">
              <a:solidFill>
                <a:srgbClr val="FF0000"/>
              </a:solidFill>
            </a:endParaRPr>
          </a:p>
        </p:txBody>
      </p:sp>
    </p:spTree>
    <p:extLst>
      <p:ext uri="{BB962C8B-B14F-4D97-AF65-F5344CB8AC3E}">
        <p14:creationId xmlns:p14="http://schemas.microsoft.com/office/powerpoint/2010/main" val="464284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00628" y="642918"/>
            <a:ext cx="4572032" cy="369332"/>
          </a:xfrm>
          <a:prstGeom prst="rect">
            <a:avLst/>
          </a:prstGeom>
          <a:noFill/>
        </p:spPr>
        <p:txBody>
          <a:bodyPr wrap="square" rtlCol="0">
            <a:spAutoFit/>
          </a:bodyPr>
          <a:lstStyle/>
          <a:p>
            <a:r>
              <a:rPr lang="en-US" dirty="0" smtClean="0">
                <a:solidFill>
                  <a:srgbClr val="FF0000"/>
                </a:solidFill>
              </a:rPr>
              <a:t>READ ALL INSTRUCTIONS CAREFULLY</a:t>
            </a:r>
            <a:endParaRPr 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9144000" y="6286520"/>
            <a:ext cx="3286180" cy="369332"/>
          </a:xfrm>
          <a:prstGeom prst="rect">
            <a:avLst/>
          </a:prstGeom>
          <a:noFill/>
        </p:spPr>
        <p:txBody>
          <a:bodyPr wrap="square" rtlCol="0">
            <a:spAutoFit/>
          </a:bodyPr>
          <a:lstStyle/>
          <a:p>
            <a:r>
              <a:rPr lang="en-US" dirty="0" smtClean="0">
                <a:solidFill>
                  <a:srgbClr val="FF0000"/>
                </a:solidFill>
              </a:rPr>
              <a:t>CLICK ON OK</a:t>
            </a:r>
            <a:endParaRPr lang="en-US" dirty="0">
              <a:solidFill>
                <a:srgbClr val="FF0000"/>
              </a:solidFill>
            </a:endParaRPr>
          </a:p>
        </p:txBody>
      </p:sp>
      <p:cxnSp>
        <p:nvCxnSpPr>
          <p:cNvPr id="7" name="Straight Arrow Connector 6"/>
          <p:cNvCxnSpPr/>
          <p:nvPr/>
        </p:nvCxnSpPr>
        <p:spPr>
          <a:xfrm rot="10800000" flipV="1">
            <a:off x="7858148" y="6643710"/>
            <a:ext cx="128585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286512" y="4214818"/>
            <a:ext cx="2571768" cy="646331"/>
          </a:xfrm>
          <a:prstGeom prst="rect">
            <a:avLst/>
          </a:prstGeom>
          <a:noFill/>
        </p:spPr>
        <p:txBody>
          <a:bodyPr wrap="square" rtlCol="0">
            <a:spAutoFit/>
          </a:bodyPr>
          <a:lstStyle/>
          <a:p>
            <a:r>
              <a:rPr lang="en-US" dirty="0" smtClean="0">
                <a:solidFill>
                  <a:srgbClr val="FF0000"/>
                </a:solidFill>
              </a:rPr>
              <a:t>Click on update profile as per </a:t>
            </a:r>
            <a:r>
              <a:rPr lang="en-US" dirty="0" err="1" smtClean="0">
                <a:solidFill>
                  <a:srgbClr val="FF0000"/>
                </a:solidFill>
              </a:rPr>
              <a:t>adhar</a:t>
            </a:r>
            <a:endParaRPr lang="en-US" dirty="0">
              <a:solidFill>
                <a:srgbClr val="FF0000"/>
              </a:solidFill>
            </a:endParaRPr>
          </a:p>
        </p:txBody>
      </p:sp>
    </p:spTree>
    <p:extLst>
      <p:ext uri="{BB962C8B-B14F-4D97-AF65-F5344CB8AC3E}">
        <p14:creationId xmlns:p14="http://schemas.microsoft.com/office/powerpoint/2010/main" val="2795773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192172" y="860474"/>
            <a:ext cx="4648200" cy="1938992"/>
          </a:xfrm>
          <a:prstGeom prst="rect">
            <a:avLst/>
          </a:prstGeom>
          <a:solidFill>
            <a:srgbClr val="FFFF00"/>
          </a:solidFill>
        </p:spPr>
        <p:txBody>
          <a:bodyPr wrap="square" rtlCol="0">
            <a:spAutoFit/>
          </a:bodyPr>
          <a:lstStyle/>
          <a:p>
            <a:r>
              <a:rPr lang="en-US" sz="2400" b="1" dirty="0" smtClean="0">
                <a:solidFill>
                  <a:srgbClr val="FF0000"/>
                </a:solidFill>
              </a:rPr>
              <a:t>Income details :-  In these details, student need to update their Income certificate details. SEBC student </a:t>
            </a:r>
            <a:r>
              <a:rPr lang="en-US" sz="2400" b="1" dirty="0" err="1" smtClean="0">
                <a:solidFill>
                  <a:srgbClr val="FF0000"/>
                </a:solidFill>
              </a:rPr>
              <a:t>musat</a:t>
            </a:r>
            <a:r>
              <a:rPr lang="en-US" sz="2400" b="1" dirty="0" smtClean="0">
                <a:solidFill>
                  <a:srgbClr val="FF0000"/>
                </a:solidFill>
              </a:rPr>
              <a:t> upload </a:t>
            </a:r>
            <a:r>
              <a:rPr lang="en-US" sz="2400" b="1" dirty="0" err="1" smtClean="0">
                <a:solidFill>
                  <a:srgbClr val="FF0000"/>
                </a:solidFill>
              </a:rPr>
              <a:t>noncreme</a:t>
            </a:r>
            <a:r>
              <a:rPr lang="en-US" sz="2400" b="1" dirty="0" smtClean="0">
                <a:solidFill>
                  <a:srgbClr val="FF0000"/>
                </a:solidFill>
              </a:rPr>
              <a:t> + income</a:t>
            </a:r>
          </a:p>
        </p:txBody>
      </p:sp>
      <p:sp>
        <p:nvSpPr>
          <p:cNvPr id="5" name="Right Arrow 4"/>
          <p:cNvSpPr/>
          <p:nvPr/>
        </p:nvSpPr>
        <p:spPr>
          <a:xfrm>
            <a:off x="1219200" y="1905000"/>
            <a:ext cx="533400" cy="6096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332935" y="1581834"/>
            <a:ext cx="1552135" cy="1200329"/>
          </a:xfrm>
          <a:prstGeom prst="rect">
            <a:avLst/>
          </a:prstGeom>
          <a:solidFill>
            <a:srgbClr val="FFFF00"/>
          </a:solidFill>
        </p:spPr>
        <p:txBody>
          <a:bodyPr wrap="square" rtlCol="0">
            <a:spAutoFit/>
          </a:bodyPr>
          <a:lstStyle/>
          <a:p>
            <a:r>
              <a:rPr lang="en-US" b="1" dirty="0" smtClean="0">
                <a:solidFill>
                  <a:srgbClr val="FF0000"/>
                </a:solidFill>
              </a:rPr>
              <a:t>Enter your Parents Annual income here </a:t>
            </a:r>
            <a:endParaRPr lang="en-US" b="1" dirty="0">
              <a:solidFill>
                <a:srgbClr val="FF0000"/>
              </a:solidFill>
            </a:endParaRPr>
          </a:p>
        </p:txBody>
      </p:sp>
      <p:sp>
        <p:nvSpPr>
          <p:cNvPr id="7" name="TextBox 6"/>
          <p:cNvSpPr txBox="1"/>
          <p:nvPr/>
        </p:nvSpPr>
        <p:spPr>
          <a:xfrm>
            <a:off x="3962400" y="4495800"/>
            <a:ext cx="5105400" cy="1754326"/>
          </a:xfrm>
          <a:prstGeom prst="rect">
            <a:avLst/>
          </a:prstGeom>
          <a:solidFill>
            <a:srgbClr val="FFFF00"/>
          </a:solidFill>
        </p:spPr>
        <p:txBody>
          <a:bodyPr wrap="square" rtlCol="0">
            <a:spAutoFit/>
          </a:bodyPr>
          <a:lstStyle/>
          <a:p>
            <a:r>
              <a:rPr lang="en-US" b="1" dirty="0" smtClean="0">
                <a:solidFill>
                  <a:srgbClr val="FF0000"/>
                </a:solidFill>
              </a:rPr>
              <a:t>Upload Income certificate of your father of FY 2024-25. (valid </a:t>
            </a:r>
            <a:r>
              <a:rPr lang="en-US" b="1" dirty="0" err="1" smtClean="0">
                <a:solidFill>
                  <a:srgbClr val="FF0000"/>
                </a:solidFill>
              </a:rPr>
              <a:t>upto</a:t>
            </a:r>
            <a:r>
              <a:rPr lang="en-US" b="1" dirty="0" smtClean="0">
                <a:solidFill>
                  <a:srgbClr val="FF0000"/>
                </a:solidFill>
              </a:rPr>
              <a:t> march26) In case Income certificate of Mother, Upload supporting documents with Income certificate like death certificate of father or if separation upload affidavit. if any… (Scan both documents in single file and upload)</a:t>
            </a:r>
          </a:p>
        </p:txBody>
      </p:sp>
    </p:spTree>
    <p:extLst>
      <p:ext uri="{BB962C8B-B14F-4D97-AF65-F5344CB8AC3E}">
        <p14:creationId xmlns:p14="http://schemas.microsoft.com/office/powerpoint/2010/main" val="1792543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91200" y="914400"/>
            <a:ext cx="3581400" cy="1323439"/>
          </a:xfrm>
          <a:prstGeom prst="rect">
            <a:avLst/>
          </a:prstGeom>
          <a:solidFill>
            <a:srgbClr val="FFFF00"/>
          </a:solidFill>
        </p:spPr>
        <p:txBody>
          <a:bodyPr wrap="square" rtlCol="0">
            <a:spAutoFit/>
          </a:bodyPr>
          <a:lstStyle/>
          <a:p>
            <a:r>
              <a:rPr lang="en-US" sz="2000" b="1" dirty="0" smtClean="0">
                <a:solidFill>
                  <a:srgbClr val="FF0000"/>
                </a:solidFill>
              </a:rPr>
              <a:t>Enter personal eligibility details, and  check Bank details students </a:t>
            </a:r>
            <a:r>
              <a:rPr lang="en-US" sz="2000" b="1" dirty="0" err="1" smtClean="0">
                <a:solidFill>
                  <a:srgbClr val="FF0000"/>
                </a:solidFill>
              </a:rPr>
              <a:t>adhar</a:t>
            </a:r>
            <a:r>
              <a:rPr lang="en-US" sz="2000" b="1" dirty="0" smtClean="0">
                <a:solidFill>
                  <a:srgbClr val="FF0000"/>
                </a:solidFill>
              </a:rPr>
              <a:t> must link with bank here…</a:t>
            </a:r>
            <a:endParaRPr lang="en-US" sz="2000" b="1" dirty="0">
              <a:solidFill>
                <a:srgbClr val="FF0000"/>
              </a:solidFill>
            </a:endParaRPr>
          </a:p>
        </p:txBody>
      </p:sp>
      <p:sp>
        <p:nvSpPr>
          <p:cNvPr id="5" name="TextBox 4"/>
          <p:cNvSpPr txBox="1"/>
          <p:nvPr/>
        </p:nvSpPr>
        <p:spPr>
          <a:xfrm>
            <a:off x="14614" y="5934670"/>
            <a:ext cx="4633586" cy="923330"/>
          </a:xfrm>
          <a:prstGeom prst="rect">
            <a:avLst/>
          </a:prstGeom>
          <a:solidFill>
            <a:srgbClr val="FFFF00"/>
          </a:solidFill>
        </p:spPr>
        <p:txBody>
          <a:bodyPr wrap="square" rtlCol="0">
            <a:spAutoFit/>
          </a:bodyPr>
          <a:lstStyle/>
          <a:p>
            <a:r>
              <a:rPr lang="en-US" b="1" dirty="0" smtClean="0">
                <a:solidFill>
                  <a:srgbClr val="FF0000"/>
                </a:solidFill>
              </a:rPr>
              <a:t>Click on the Save option after update all these details, this will Save all personal details in Profile.</a:t>
            </a:r>
            <a:endParaRPr lang="en-US" b="1" dirty="0">
              <a:solidFill>
                <a:srgbClr val="FF0000"/>
              </a:solidFill>
            </a:endParaRPr>
          </a:p>
        </p:txBody>
      </p:sp>
      <p:sp>
        <p:nvSpPr>
          <p:cNvPr id="6" name="Right Arrow 5"/>
          <p:cNvSpPr/>
          <p:nvPr/>
        </p:nvSpPr>
        <p:spPr>
          <a:xfrm>
            <a:off x="4648200" y="6248400"/>
            <a:ext cx="457200" cy="304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034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43400" y="3962400"/>
            <a:ext cx="4953000" cy="1015663"/>
          </a:xfrm>
          <a:prstGeom prst="rect">
            <a:avLst/>
          </a:prstGeom>
          <a:solidFill>
            <a:srgbClr val="FFFF00"/>
          </a:solidFill>
        </p:spPr>
        <p:txBody>
          <a:bodyPr wrap="square" rtlCol="0">
            <a:spAutoFit/>
          </a:bodyPr>
          <a:lstStyle/>
          <a:p>
            <a:r>
              <a:rPr lang="en-US" sz="2000" b="1" dirty="0" smtClean="0">
                <a:solidFill>
                  <a:srgbClr val="FF0000"/>
                </a:solidFill>
              </a:rPr>
              <a:t>In this details students needs to update their Permanent Address and Correspondence Address details and Click on Save.</a:t>
            </a:r>
            <a:endParaRPr lang="en-US" sz="2000" b="1" dirty="0">
              <a:solidFill>
                <a:srgbClr val="FF0000"/>
              </a:solidFill>
            </a:endParaRPr>
          </a:p>
        </p:txBody>
      </p:sp>
      <p:sp>
        <p:nvSpPr>
          <p:cNvPr id="6" name="Rectangle 5"/>
          <p:cNvSpPr/>
          <p:nvPr/>
        </p:nvSpPr>
        <p:spPr>
          <a:xfrm>
            <a:off x="3500430" y="6215082"/>
            <a:ext cx="150019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428992" y="6357958"/>
            <a:ext cx="1500198" cy="369332"/>
          </a:xfrm>
          <a:prstGeom prst="rect">
            <a:avLst/>
          </a:prstGeom>
          <a:noFill/>
        </p:spPr>
        <p:txBody>
          <a:bodyPr wrap="square" rtlCol="0">
            <a:spAutoFit/>
          </a:bodyPr>
          <a:lstStyle/>
          <a:p>
            <a:r>
              <a:rPr lang="en-US" dirty="0" smtClean="0"/>
              <a:t>Click on save</a:t>
            </a:r>
            <a:endParaRPr lang="en-US" dirty="0"/>
          </a:p>
        </p:txBody>
      </p:sp>
    </p:spTree>
    <p:extLst>
      <p:ext uri="{BB962C8B-B14F-4D97-AF65-F5344CB8AC3E}">
        <p14:creationId xmlns:p14="http://schemas.microsoft.com/office/powerpoint/2010/main" val="1649816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3352800" y="32766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352800" y="3352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3276600" y="4495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276600" y="4419600"/>
            <a:ext cx="1066800" cy="0"/>
          </a:xfrm>
          <a:prstGeom prst="line">
            <a:avLst/>
          </a:prstGeom>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1791222" y="5580965"/>
            <a:ext cx="5943600" cy="646331"/>
          </a:xfrm>
          <a:prstGeom prst="rect">
            <a:avLst/>
          </a:prstGeom>
          <a:solidFill>
            <a:srgbClr val="FFFF00"/>
          </a:solidFill>
        </p:spPr>
        <p:txBody>
          <a:bodyPr wrap="square" rtlCol="0">
            <a:spAutoFit/>
          </a:bodyPr>
          <a:lstStyle/>
          <a:p>
            <a:r>
              <a:rPr lang="en-US" b="1" dirty="0" smtClean="0">
                <a:solidFill>
                  <a:srgbClr val="FF0000"/>
                </a:solidFill>
              </a:rPr>
              <a:t>In Other Information You have to select Parents Details. Occupation of Parents. Click on Save after update </a:t>
            </a:r>
            <a:endParaRPr lang="en-US" b="1" dirty="0">
              <a:solidFill>
                <a:srgbClr val="FF0000"/>
              </a:solidFill>
            </a:endParaRPr>
          </a:p>
        </p:txBody>
      </p:sp>
      <p:sp>
        <p:nvSpPr>
          <p:cNvPr id="10" name="TextBox 9"/>
          <p:cNvSpPr txBox="1"/>
          <p:nvPr/>
        </p:nvSpPr>
        <p:spPr>
          <a:xfrm>
            <a:off x="3071802" y="5143512"/>
            <a:ext cx="1857388" cy="369332"/>
          </a:xfrm>
          <a:prstGeom prst="rect">
            <a:avLst/>
          </a:prstGeom>
          <a:noFill/>
        </p:spPr>
        <p:txBody>
          <a:bodyPr wrap="square" rtlCol="0">
            <a:spAutoFit/>
          </a:bodyPr>
          <a:lstStyle/>
          <a:p>
            <a:r>
              <a:rPr lang="en-US" dirty="0" smtClean="0"/>
              <a:t>CLICK ON SAVE</a:t>
            </a:r>
            <a:endParaRPr lang="en-US" dirty="0"/>
          </a:p>
        </p:txBody>
      </p:sp>
    </p:spTree>
    <p:extLst>
      <p:ext uri="{BB962C8B-B14F-4D97-AF65-F5344CB8AC3E}">
        <p14:creationId xmlns:p14="http://schemas.microsoft.com/office/powerpoint/2010/main" val="3827952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7491466" cy="3139321"/>
          </a:xfrm>
          <a:prstGeom prst="rect">
            <a:avLst/>
          </a:prstGeom>
          <a:solidFill>
            <a:srgbClr val="FFFF00"/>
          </a:solidFill>
        </p:spPr>
        <p:txBody>
          <a:bodyPr wrap="square" rtlCol="0">
            <a:spAutoFit/>
          </a:bodyPr>
          <a:lstStyle/>
          <a:p>
            <a:r>
              <a:rPr lang="en-US" b="1" dirty="0" smtClean="0">
                <a:solidFill>
                  <a:srgbClr val="FF0000"/>
                </a:solidFill>
              </a:rPr>
              <a:t>For Second year :- Student must delete previously filled pursuing status then fill once again all these option with completed status &amp; Upload Admission Confirmation Letter i.e. Allotment Letter in this CAP ID.  Do not Upload freeze and confirm letter or any other document in this. Please  see next slide for specimen copy for admission confirmation letter &amp; then upload </a:t>
            </a:r>
            <a:r>
              <a:rPr lang="en-US" b="1" dirty="0" err="1" smtClean="0">
                <a:solidFill>
                  <a:srgbClr val="FF0000"/>
                </a:solidFill>
              </a:rPr>
              <a:t>dec</a:t>
            </a:r>
            <a:r>
              <a:rPr lang="en-US" b="1" dirty="0" smtClean="0">
                <a:solidFill>
                  <a:srgbClr val="FF0000"/>
                </a:solidFill>
              </a:rPr>
              <a:t> 24 &amp; may 25 </a:t>
            </a:r>
            <a:r>
              <a:rPr lang="en-US" b="1" dirty="0" err="1" smtClean="0">
                <a:solidFill>
                  <a:srgbClr val="FF0000"/>
                </a:solidFill>
              </a:rPr>
              <a:t>marksheet</a:t>
            </a:r>
            <a:r>
              <a:rPr lang="en-US" b="1" dirty="0" smtClean="0">
                <a:solidFill>
                  <a:srgbClr val="FF0000"/>
                </a:solidFill>
              </a:rPr>
              <a:t> and both </a:t>
            </a:r>
            <a:r>
              <a:rPr lang="en-US" b="1" dirty="0" err="1" smtClean="0">
                <a:solidFill>
                  <a:srgbClr val="FF0000"/>
                </a:solidFill>
              </a:rPr>
              <a:t>sem</a:t>
            </a:r>
            <a:r>
              <a:rPr lang="en-US" b="1" dirty="0" smtClean="0">
                <a:solidFill>
                  <a:srgbClr val="FF0000"/>
                </a:solidFill>
              </a:rPr>
              <a:t> average marks.</a:t>
            </a:r>
          </a:p>
          <a:p>
            <a:r>
              <a:rPr lang="en-US" b="1" dirty="0" smtClean="0">
                <a:solidFill>
                  <a:srgbClr val="FF0000"/>
                </a:solidFill>
              </a:rPr>
              <a:t>For Third year students :- students must upload </a:t>
            </a:r>
            <a:r>
              <a:rPr lang="en-US" b="1" dirty="0" err="1" smtClean="0">
                <a:solidFill>
                  <a:srgbClr val="FF0000"/>
                </a:solidFill>
              </a:rPr>
              <a:t>dec</a:t>
            </a:r>
            <a:r>
              <a:rPr lang="en-US" b="1" dirty="0" smtClean="0">
                <a:solidFill>
                  <a:srgbClr val="FF0000"/>
                </a:solidFill>
              </a:rPr>
              <a:t> 24 and may 25marksheet with completed status do not delete first year both </a:t>
            </a:r>
            <a:r>
              <a:rPr lang="en-US" b="1" dirty="0" err="1" smtClean="0">
                <a:solidFill>
                  <a:srgbClr val="FF0000"/>
                </a:solidFill>
              </a:rPr>
              <a:t>sem</a:t>
            </a:r>
            <a:r>
              <a:rPr lang="en-US" b="1" dirty="0" smtClean="0">
                <a:solidFill>
                  <a:srgbClr val="FF0000"/>
                </a:solidFill>
              </a:rPr>
              <a:t> average marks. </a:t>
            </a:r>
          </a:p>
          <a:p>
            <a:r>
              <a:rPr lang="en-US" b="1" dirty="0" smtClean="0">
                <a:solidFill>
                  <a:srgbClr val="FF0000"/>
                </a:solidFill>
              </a:rPr>
              <a:t>After that for current year pursuing status fee paid zero and upload admission fee receipt do not upload </a:t>
            </a:r>
            <a:r>
              <a:rPr lang="en-US" b="1" dirty="0" err="1" smtClean="0">
                <a:solidFill>
                  <a:srgbClr val="FF0000"/>
                </a:solidFill>
              </a:rPr>
              <a:t>bonafide</a:t>
            </a:r>
            <a:r>
              <a:rPr lang="en-US" b="1" dirty="0" smtClean="0">
                <a:solidFill>
                  <a:srgbClr val="FF0000"/>
                </a:solidFill>
              </a:rPr>
              <a:t> even if it mentioned. If any student fill full fee i.e.7550 or 80000/80041 they can put here full fee.</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Specimen of allotment letter</a:t>
            </a:r>
            <a:endParaRPr lang="en-IN" dirty="0"/>
          </a:p>
        </p:txBody>
      </p:sp>
      <p:pic>
        <p:nvPicPr>
          <p:cNvPr id="4" name="Content Placeholder 3" descr="9eda23d5-b20d-4005-9d97-f1ef8bd13375.jpg"/>
          <p:cNvPicPr>
            <a:picLocks noGrp="1" noChangeAspect="1"/>
          </p:cNvPicPr>
          <p:nvPr>
            <p:ph idx="1"/>
          </p:nvPr>
        </p:nvPicPr>
        <p:blipFill>
          <a:blip r:embed="rId2"/>
          <a:stretch>
            <a:fillRect/>
          </a:stretch>
        </p:blipFill>
        <p:spPr>
          <a:xfrm>
            <a:off x="3500430" y="1600200"/>
            <a:ext cx="3000396" cy="4829196"/>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H="1">
            <a:off x="2590800" y="2590800"/>
            <a:ext cx="2057400" cy="1447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4038600" y="1852136"/>
            <a:ext cx="5410200" cy="1354217"/>
          </a:xfrm>
          <a:prstGeom prst="rect">
            <a:avLst/>
          </a:prstGeom>
          <a:solidFill>
            <a:srgbClr val="FFFF00"/>
          </a:solidFill>
        </p:spPr>
        <p:txBody>
          <a:bodyPr wrap="square" rtlCol="0">
            <a:spAutoFit/>
          </a:bodyPr>
          <a:lstStyle/>
          <a:p>
            <a:r>
              <a:rPr lang="en-US" sz="2000" b="1" dirty="0" smtClean="0">
                <a:solidFill>
                  <a:srgbClr val="FF0000"/>
                </a:solidFill>
              </a:rPr>
              <a:t>This is very important point of the Fees. You need to enter fees paid amount as “</a:t>
            </a:r>
            <a:r>
              <a:rPr lang="en-US" sz="2000" b="1" u="sng" dirty="0" smtClean="0">
                <a:solidFill>
                  <a:srgbClr val="FF0000"/>
                </a:solidFill>
              </a:rPr>
              <a:t> 0 </a:t>
            </a:r>
            <a:r>
              <a:rPr lang="en-US" sz="2000" b="1" dirty="0" smtClean="0">
                <a:solidFill>
                  <a:srgbClr val="FF0000"/>
                </a:solidFill>
              </a:rPr>
              <a:t>” only. </a:t>
            </a:r>
          </a:p>
          <a:p>
            <a:r>
              <a:rPr lang="en-US" sz="1400" b="1" dirty="0" smtClean="0">
                <a:solidFill>
                  <a:srgbClr val="FF0000"/>
                </a:solidFill>
              </a:rPr>
              <a:t>Only Students who have paid Admission Fees Rs. 7550/- or 80000/-80041/-Can enter these amount in Fees Paid for refund of admission fees.  </a:t>
            </a:r>
            <a:endParaRPr lang="en-US" sz="1400" b="1" dirty="0">
              <a:solidFill>
                <a:srgbClr val="FF0000"/>
              </a:solidFill>
            </a:endParaRPr>
          </a:p>
        </p:txBody>
      </p:sp>
      <p:sp>
        <p:nvSpPr>
          <p:cNvPr id="13" name="TextBox 12"/>
          <p:cNvSpPr txBox="1"/>
          <p:nvPr/>
        </p:nvSpPr>
        <p:spPr>
          <a:xfrm>
            <a:off x="6172200" y="5181600"/>
            <a:ext cx="3124200" cy="1477328"/>
          </a:xfrm>
          <a:prstGeom prst="rect">
            <a:avLst/>
          </a:prstGeom>
          <a:solidFill>
            <a:srgbClr val="FFFF00"/>
          </a:solidFill>
        </p:spPr>
        <p:txBody>
          <a:bodyPr wrap="square" rtlCol="0">
            <a:spAutoFit/>
          </a:bodyPr>
          <a:lstStyle/>
          <a:p>
            <a:r>
              <a:rPr lang="en-US" b="1" dirty="0" smtClean="0">
                <a:solidFill>
                  <a:srgbClr val="FF0000"/>
                </a:solidFill>
              </a:rPr>
              <a:t>Upload  original Admission fees receipt at this point. Do not upload </a:t>
            </a:r>
            <a:r>
              <a:rPr lang="en-US" b="1" dirty="0" err="1" smtClean="0">
                <a:solidFill>
                  <a:srgbClr val="FF0000"/>
                </a:solidFill>
              </a:rPr>
              <a:t>bonafide</a:t>
            </a:r>
            <a:r>
              <a:rPr lang="en-US" b="1" dirty="0" smtClean="0">
                <a:solidFill>
                  <a:srgbClr val="FF0000"/>
                </a:solidFill>
              </a:rPr>
              <a:t> certificate select other details and click on Save.</a:t>
            </a:r>
            <a:endParaRPr lang="en-US" b="1" dirty="0">
              <a:solidFill>
                <a:srgbClr val="FF0000"/>
              </a:solidFill>
            </a:endParaRPr>
          </a:p>
        </p:txBody>
      </p:sp>
      <p:cxnSp>
        <p:nvCxnSpPr>
          <p:cNvPr id="15" name="Straight Arrow Connector 14"/>
          <p:cNvCxnSpPr/>
          <p:nvPr/>
        </p:nvCxnSpPr>
        <p:spPr>
          <a:xfrm>
            <a:off x="5181600" y="4038600"/>
            <a:ext cx="1066800" cy="121920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58911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4500571"/>
            <a:ext cx="7467600" cy="1323439"/>
          </a:xfrm>
          <a:prstGeom prst="rect">
            <a:avLst/>
          </a:prstGeom>
          <a:solidFill>
            <a:srgbClr val="FFFF00"/>
          </a:solidFill>
        </p:spPr>
        <p:txBody>
          <a:bodyPr wrap="square" rtlCol="0">
            <a:spAutoFit/>
          </a:bodyPr>
          <a:lstStyle/>
          <a:p>
            <a:r>
              <a:rPr lang="en-US" sz="2000" b="1" dirty="0" smtClean="0">
                <a:solidFill>
                  <a:srgbClr val="FF0000"/>
                </a:solidFill>
              </a:rPr>
              <a:t>If Students Staying in Hostel then he/she need to update Hostel Information here, upload hostel receipt/rent agreement here. </a:t>
            </a:r>
          </a:p>
          <a:p>
            <a:r>
              <a:rPr lang="en-US" sz="2000" b="1" dirty="0" smtClean="0">
                <a:solidFill>
                  <a:srgbClr val="FF0000"/>
                </a:solidFill>
              </a:rPr>
              <a:t>For Hostel Scheme benefits, it is mandatory to update these details (only for </a:t>
            </a:r>
            <a:r>
              <a:rPr lang="en-US" sz="2000" b="1" dirty="0" err="1" smtClean="0">
                <a:solidFill>
                  <a:srgbClr val="FF0000"/>
                </a:solidFill>
              </a:rPr>
              <a:t>ebc</a:t>
            </a:r>
            <a:r>
              <a:rPr lang="en-US" sz="2000" b="1" dirty="0" smtClean="0">
                <a:solidFill>
                  <a:srgbClr val="FF0000"/>
                </a:solidFill>
              </a:rPr>
              <a:t>/</a:t>
            </a:r>
            <a:r>
              <a:rPr lang="en-US" sz="2000" b="1" dirty="0" err="1" smtClean="0">
                <a:solidFill>
                  <a:srgbClr val="FF0000"/>
                </a:solidFill>
              </a:rPr>
              <a:t>panjabrao</a:t>
            </a:r>
            <a:r>
              <a:rPr lang="en-US" sz="2000" b="1" dirty="0" smtClean="0">
                <a:solidFill>
                  <a:srgbClr val="FF0000"/>
                </a:solidFill>
              </a:rPr>
              <a:t> </a:t>
            </a:r>
            <a:r>
              <a:rPr lang="en-US" sz="2000" b="1" dirty="0" err="1" smtClean="0">
                <a:solidFill>
                  <a:srgbClr val="FF0000"/>
                </a:solidFill>
              </a:rPr>
              <a:t>deshmukh</a:t>
            </a:r>
            <a:r>
              <a:rPr lang="en-US" sz="2000" b="1" dirty="0" smtClean="0">
                <a:solidFill>
                  <a:srgbClr val="FF0000"/>
                </a:solidFill>
              </a:rPr>
              <a:t>)</a:t>
            </a:r>
            <a:endParaRPr lang="en-US" sz="2000" b="1" dirty="0">
              <a:solidFill>
                <a:srgbClr val="FF0000"/>
              </a:solidFill>
            </a:endParaRPr>
          </a:p>
        </p:txBody>
      </p:sp>
      <p:sp>
        <p:nvSpPr>
          <p:cNvPr id="7" name="Rectangle 6"/>
          <p:cNvSpPr/>
          <p:nvPr/>
        </p:nvSpPr>
        <p:spPr>
          <a:xfrm>
            <a:off x="2286000" y="2967335"/>
            <a:ext cx="4572000" cy="923330"/>
          </a:xfrm>
          <a:prstGeom prst="rect">
            <a:avLst/>
          </a:prstGeom>
        </p:spPr>
        <p:txBody>
          <a:bodyPr>
            <a:spAutoFit/>
          </a:bodyPr>
          <a:lstStyle/>
          <a:p>
            <a:r>
              <a:rPr lang="en-US" b="1" dirty="0" smtClean="0">
                <a:solidFill>
                  <a:srgbClr val="FF0000"/>
                </a:solidFill>
              </a:rPr>
              <a:t>After update hostel details students profile is completed 100%, now he/she needs to apply for scheme as per his/her eligibility.</a:t>
            </a:r>
            <a:endParaRPr lang="en-US" b="1" dirty="0">
              <a:solidFill>
                <a:srgbClr val="FF0000"/>
              </a:solidFill>
            </a:endParaRPr>
          </a:p>
        </p:txBody>
      </p:sp>
    </p:spTree>
    <p:extLst>
      <p:ext uri="{BB962C8B-B14F-4D97-AF65-F5344CB8AC3E}">
        <p14:creationId xmlns:p14="http://schemas.microsoft.com/office/powerpoint/2010/main" val="14450700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84" y="-214338"/>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5152373" y="1981200"/>
            <a:ext cx="304800" cy="3048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4419600" y="3657600"/>
            <a:ext cx="3124200" cy="1200329"/>
          </a:xfrm>
          <a:prstGeom prst="rect">
            <a:avLst/>
          </a:prstGeom>
          <a:solidFill>
            <a:srgbClr val="FFFF00"/>
          </a:solidFill>
        </p:spPr>
        <p:txBody>
          <a:bodyPr wrap="square" rtlCol="0">
            <a:spAutoFit/>
          </a:bodyPr>
          <a:lstStyle/>
          <a:p>
            <a:r>
              <a:rPr lang="en-US" b="1" dirty="0" smtClean="0">
                <a:solidFill>
                  <a:srgbClr val="FF0000"/>
                </a:solidFill>
              </a:rPr>
              <a:t>In all scheme tab, select your Department name and click on scheme name as per your eligibility.</a:t>
            </a:r>
            <a:endParaRPr lang="en-US" b="1" dirty="0">
              <a:solidFill>
                <a:srgbClr val="FF0000"/>
              </a:solidFill>
            </a:endParaRPr>
          </a:p>
        </p:txBody>
      </p:sp>
      <p:cxnSp>
        <p:nvCxnSpPr>
          <p:cNvPr id="11" name="Straight Arrow Connector 10"/>
          <p:cNvCxnSpPr/>
          <p:nvPr/>
        </p:nvCxnSpPr>
        <p:spPr>
          <a:xfrm rot="10800000">
            <a:off x="1214414" y="3000372"/>
            <a:ext cx="3143272"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975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8949547"/>
              </p:ext>
            </p:extLst>
          </p:nvPr>
        </p:nvGraphicFramePr>
        <p:xfrm>
          <a:off x="457200" y="2133600"/>
          <a:ext cx="8229601" cy="991252"/>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a:txBody>
                    <a:bodyPr/>
                    <a:lstStyle/>
                    <a:p>
                      <a:pPr marL="0" marR="0" algn="ctr">
                        <a:lnSpc>
                          <a:spcPct val="115000"/>
                        </a:lnSpc>
                        <a:spcBef>
                          <a:spcPts val="0"/>
                        </a:spcBef>
                        <a:spcAft>
                          <a:spcPts val="0"/>
                        </a:spcAft>
                      </a:pPr>
                      <a:r>
                        <a:rPr lang="en-US" sz="1600" b="1" u="sng" dirty="0">
                          <a:solidFill>
                            <a:srgbClr val="FF0000"/>
                          </a:solidFill>
                          <a:effectLst/>
                        </a:rPr>
                        <a:t>OPEN, SEBC,EWS</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just">
                        <a:lnSpc>
                          <a:spcPct val="115000"/>
                        </a:lnSpc>
                        <a:spcBef>
                          <a:spcPts val="0"/>
                        </a:spcBef>
                        <a:spcAft>
                          <a:spcPts val="0"/>
                        </a:spcAft>
                      </a:pPr>
                      <a:r>
                        <a:rPr lang="en-US" sz="1800" u="sng" dirty="0">
                          <a:effectLst/>
                        </a:rPr>
                        <a:t>Below 8 Lakh</a:t>
                      </a:r>
                      <a:endParaRPr lang="en-US" sz="14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a:effectLst/>
                        </a:rPr>
                        <a:t>Directorate of Technical Education</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err="1">
                          <a:effectLst/>
                        </a:rPr>
                        <a:t>Rajashri</a:t>
                      </a:r>
                      <a:r>
                        <a:rPr lang="en-US" sz="1400" u="sng" dirty="0">
                          <a:effectLst/>
                        </a:rPr>
                        <a:t> Chatrapati Shahu Maharaj Fee Reimbursement Scheme</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hostel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8949547"/>
              </p:ext>
            </p:extLst>
          </p:nvPr>
        </p:nvGraphicFramePr>
        <p:xfrm>
          <a:off x="457200" y="2133600"/>
          <a:ext cx="8229601" cy="991252"/>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a:txBody>
                    <a:bodyPr/>
                    <a:lstStyle/>
                    <a:p>
                      <a:pPr marL="0" marR="0" algn="ctr">
                        <a:lnSpc>
                          <a:spcPct val="115000"/>
                        </a:lnSpc>
                        <a:spcBef>
                          <a:spcPts val="0"/>
                        </a:spcBef>
                        <a:spcAft>
                          <a:spcPts val="0"/>
                        </a:spcAft>
                      </a:pPr>
                      <a:r>
                        <a:rPr lang="en-US" sz="1600" b="1" u="sng" dirty="0">
                          <a:solidFill>
                            <a:srgbClr val="FF0000"/>
                          </a:solidFill>
                          <a:effectLst/>
                        </a:rPr>
                        <a:t>OPEN, SEBC,EWS</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just">
                        <a:lnSpc>
                          <a:spcPct val="115000"/>
                        </a:lnSpc>
                        <a:spcBef>
                          <a:spcPts val="0"/>
                        </a:spcBef>
                        <a:spcAft>
                          <a:spcPts val="0"/>
                        </a:spcAft>
                      </a:pPr>
                      <a:r>
                        <a:rPr lang="en-US" sz="1800" u="sng" dirty="0">
                          <a:effectLst/>
                        </a:rPr>
                        <a:t>Below 8 Lakh</a:t>
                      </a:r>
                      <a:endParaRPr lang="en-US" sz="14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a:effectLst/>
                        </a:rPr>
                        <a:t>Directorate of Technical Education</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err="1" smtClean="0">
                          <a:effectLst/>
                        </a:rPr>
                        <a:t>Panjabrao</a:t>
                      </a:r>
                      <a:r>
                        <a:rPr lang="en-US" sz="1400" u="sng" dirty="0" smtClean="0">
                          <a:effectLst/>
                        </a:rPr>
                        <a:t> </a:t>
                      </a:r>
                      <a:r>
                        <a:rPr lang="en-US" sz="1400" u="sng" dirty="0" err="1" smtClean="0">
                          <a:effectLst/>
                        </a:rPr>
                        <a:t>deshmukh</a:t>
                      </a:r>
                      <a:r>
                        <a:rPr lang="en-US" sz="1400" u="sng" dirty="0" smtClean="0">
                          <a:effectLst/>
                        </a:rPr>
                        <a:t> scholarship</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00628" y="3071810"/>
            <a:ext cx="2857520" cy="1754326"/>
          </a:xfrm>
          <a:prstGeom prst="rect">
            <a:avLst/>
          </a:prstGeom>
          <a:noFill/>
        </p:spPr>
        <p:txBody>
          <a:bodyPr wrap="square" rtlCol="0">
            <a:spAutoFit/>
          </a:bodyPr>
          <a:lstStyle/>
          <a:p>
            <a:r>
              <a:rPr lang="en-US" dirty="0" smtClean="0">
                <a:solidFill>
                  <a:srgbClr val="FF0000"/>
                </a:solidFill>
              </a:rPr>
              <a:t>CLICK ON ALL SCHEME FOR APPLY ON MAHADBT PORTAL AFTER COMPLITION OF 100% PROFILE THEN SELECT PROPER SCHEME AS PER NOTICE GIVEN TO YOU</a:t>
            </a:r>
            <a:endParaRPr lang="en-US" dirty="0">
              <a:solidFill>
                <a:srgbClr val="FF0000"/>
              </a:solidFill>
            </a:endParaRPr>
          </a:p>
        </p:txBody>
      </p:sp>
      <p:cxnSp>
        <p:nvCxnSpPr>
          <p:cNvPr id="7" name="Straight Arrow Connector 6"/>
          <p:cNvCxnSpPr>
            <a:endCxn id="5" idx="1"/>
          </p:cNvCxnSpPr>
          <p:nvPr/>
        </p:nvCxnSpPr>
        <p:spPr>
          <a:xfrm>
            <a:off x="1500166" y="3214686"/>
            <a:ext cx="3500462" cy="7342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6786578" y="2214554"/>
            <a:ext cx="2071702" cy="192882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336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200400" y="3733800"/>
            <a:ext cx="2819400" cy="923330"/>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leaving&amp; ration card &amp; non crème for </a:t>
            </a:r>
            <a:r>
              <a:rPr lang="en-US" dirty="0" err="1" smtClean="0">
                <a:solidFill>
                  <a:srgbClr val="FF0000"/>
                </a:solidFill>
              </a:rPr>
              <a:t>sebc</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3200399" y="2286000"/>
            <a:ext cx="3733801" cy="276999"/>
          </a:xfrm>
          <a:prstGeom prst="rect">
            <a:avLst/>
          </a:prstGeom>
          <a:solidFill>
            <a:srgbClr val="FFFF00"/>
          </a:solidFill>
        </p:spPr>
        <p:txBody>
          <a:bodyPr wrap="square" rtlCol="0">
            <a:spAutoFit/>
          </a:bodyPr>
          <a:lstStyle/>
          <a:p>
            <a:r>
              <a:rPr lang="en-US" sz="1200" b="1" dirty="0" smtClean="0">
                <a:solidFill>
                  <a:srgbClr val="FF0000"/>
                </a:solidFill>
              </a:rPr>
              <a:t>Is this renewal application, FY/DSY students Select NO, </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71800" y="1219200"/>
            <a:ext cx="6400800" cy="1569660"/>
          </a:xfrm>
          <a:prstGeom prst="rect">
            <a:avLst/>
          </a:prstGeom>
          <a:solidFill>
            <a:srgbClr val="FFFF00"/>
          </a:solidFill>
        </p:spPr>
        <p:txBody>
          <a:bodyPr wrap="square" rtlCol="0">
            <a:spAutoFit/>
          </a:bodyPr>
          <a:lstStyle/>
          <a:p>
            <a:r>
              <a:rPr lang="en-US" sz="2400" b="1" dirty="0" smtClean="0">
                <a:solidFill>
                  <a:srgbClr val="FF0000"/>
                </a:solidFill>
              </a:rPr>
              <a:t>After click on the Save next page will come like this, verify all the details filled by you in this page, and scroll down to end for submission of application.</a:t>
            </a:r>
            <a:endParaRPr lang="en-US" sz="2400" b="1" dirty="0">
              <a:solidFill>
                <a:srgbClr val="FF0000"/>
              </a:solidFill>
            </a:endParaRPr>
          </a:p>
        </p:txBody>
      </p:sp>
    </p:spTree>
    <p:extLst>
      <p:ext uri="{BB962C8B-B14F-4D97-AF65-F5344CB8AC3E}">
        <p14:creationId xmlns:p14="http://schemas.microsoft.com/office/powerpoint/2010/main" val="2755616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a:off x="2184226" y="4857489"/>
            <a:ext cx="685800" cy="2286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228600" y="4419600"/>
            <a:ext cx="2057400" cy="1754326"/>
          </a:xfrm>
          <a:prstGeom prst="rect">
            <a:avLst/>
          </a:prstGeom>
          <a:solidFill>
            <a:srgbClr val="FFFF00"/>
          </a:solidFill>
        </p:spPr>
        <p:txBody>
          <a:bodyPr wrap="square" rtlCol="0">
            <a:spAutoFit/>
          </a:bodyPr>
          <a:lstStyle/>
          <a:p>
            <a:r>
              <a:rPr lang="en-US" b="1" dirty="0" smtClean="0">
                <a:solidFill>
                  <a:srgbClr val="FF0000"/>
                </a:solidFill>
              </a:rPr>
              <a:t>Tick on that check box to submit the application and click on Submit Button to submit application.</a:t>
            </a:r>
            <a:endParaRPr lang="en-US" b="1" dirty="0">
              <a:solidFill>
                <a:srgbClr val="FF0000"/>
              </a:solidFill>
            </a:endParaRPr>
          </a:p>
        </p:txBody>
      </p:sp>
      <p:sp>
        <p:nvSpPr>
          <p:cNvPr id="7" name="TextBox 6"/>
          <p:cNvSpPr txBox="1"/>
          <p:nvPr/>
        </p:nvSpPr>
        <p:spPr>
          <a:xfrm>
            <a:off x="5029200" y="5486400"/>
            <a:ext cx="4419600" cy="2308324"/>
          </a:xfrm>
          <a:prstGeom prst="rect">
            <a:avLst/>
          </a:prstGeom>
          <a:solidFill>
            <a:srgbClr val="FFFF00"/>
          </a:solidFill>
        </p:spPr>
        <p:txBody>
          <a:bodyPr wrap="square" rtlCol="0">
            <a:spAutoFit/>
          </a:bodyPr>
          <a:lstStyle/>
          <a:p>
            <a:r>
              <a:rPr lang="en-US" b="1" dirty="0" smtClean="0">
                <a:solidFill>
                  <a:srgbClr val="FF0000"/>
                </a:solidFill>
              </a:rPr>
              <a:t>IMP NOTE :- PLEASE ENSURE YOUR UPLOADED DOCUEMNTS ONCE AGAIN THEN ONLY SUBMITE ONLINE </a:t>
            </a:r>
            <a:r>
              <a:rPr lang="en-US" b="1" u="sng" dirty="0" smtClean="0">
                <a:solidFill>
                  <a:srgbClr val="FF0000"/>
                </a:solidFill>
              </a:rPr>
              <a:t>After </a:t>
            </a:r>
            <a:r>
              <a:rPr lang="en-US" b="1" u="sng" dirty="0">
                <a:solidFill>
                  <a:srgbClr val="FF0000"/>
                </a:solidFill>
              </a:rPr>
              <a:t>successful submission of online application you need to take printout or </a:t>
            </a:r>
            <a:r>
              <a:rPr lang="en-US" b="1" u="sng" dirty="0" err="1">
                <a:solidFill>
                  <a:srgbClr val="FF0000"/>
                </a:solidFill>
              </a:rPr>
              <a:t>pdf</a:t>
            </a:r>
            <a:r>
              <a:rPr lang="en-US" b="1" u="sng" dirty="0">
                <a:solidFill>
                  <a:srgbClr val="FF0000"/>
                </a:solidFill>
              </a:rPr>
              <a:t> copy of your application for submission to </a:t>
            </a:r>
            <a:r>
              <a:rPr lang="en-US" b="1" u="sng" dirty="0" smtClean="0">
                <a:solidFill>
                  <a:srgbClr val="FF0000"/>
                </a:solidFill>
              </a:rPr>
              <a:t>college with required documents. </a:t>
            </a:r>
            <a:endParaRPr lang="en-US" b="1" u="sng" dirty="0">
              <a:solidFill>
                <a:srgbClr val="FF0000"/>
              </a:solidFill>
            </a:endParaRPr>
          </a:p>
          <a:p>
            <a:endParaRPr lang="en-US" dirty="0"/>
          </a:p>
        </p:txBody>
      </p:sp>
      <p:sp>
        <p:nvSpPr>
          <p:cNvPr id="8" name="Right Arrow 7"/>
          <p:cNvSpPr/>
          <p:nvPr/>
        </p:nvSpPr>
        <p:spPr>
          <a:xfrm>
            <a:off x="7215206" y="335756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Right Arrow 8"/>
          <p:cNvSpPr/>
          <p:nvPr/>
        </p:nvSpPr>
        <p:spPr>
          <a:xfrm>
            <a:off x="7286644" y="3000372"/>
            <a:ext cx="935799" cy="214314"/>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2" name="Curved Connector 11"/>
          <p:cNvCxnSpPr/>
          <p:nvPr/>
        </p:nvCxnSpPr>
        <p:spPr>
          <a:xfrm>
            <a:off x="4286248" y="4857760"/>
            <a:ext cx="1214446" cy="1588"/>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500694" y="4714884"/>
            <a:ext cx="3929090" cy="369332"/>
          </a:xfrm>
          <a:prstGeom prst="rect">
            <a:avLst/>
          </a:prstGeom>
          <a:noFill/>
        </p:spPr>
        <p:txBody>
          <a:bodyPr wrap="square" rtlCol="0">
            <a:spAutoFit/>
          </a:bodyPr>
          <a:lstStyle/>
          <a:p>
            <a:r>
              <a:rPr lang="en-IN" dirty="0" smtClean="0"/>
              <a:t>ENSURE YOUR UPLOADED DOCUEMNTS</a:t>
            </a:r>
            <a:endParaRPr lang="en-IN" dirty="0"/>
          </a:p>
        </p:txBody>
      </p:sp>
      <p:sp>
        <p:nvSpPr>
          <p:cNvPr id="15" name="Rectangle 14"/>
          <p:cNvSpPr/>
          <p:nvPr/>
        </p:nvSpPr>
        <p:spPr>
          <a:xfrm>
            <a:off x="3143240" y="3071810"/>
            <a:ext cx="3905043" cy="369332"/>
          </a:xfrm>
          <a:prstGeom prst="rect">
            <a:avLst/>
          </a:prstGeom>
        </p:spPr>
        <p:txBody>
          <a:bodyPr wrap="none">
            <a:spAutoFit/>
          </a:bodyPr>
          <a:lstStyle/>
          <a:p>
            <a:r>
              <a:rPr lang="en-IN" dirty="0" smtClean="0"/>
              <a:t>ENSURE YOUR UPLOADED DOCUEMNTS</a:t>
            </a:r>
            <a:endParaRPr lang="en-IN" dirty="0"/>
          </a:p>
        </p:txBody>
      </p:sp>
    </p:spTree>
    <p:extLst>
      <p:ext uri="{BB962C8B-B14F-4D97-AF65-F5344CB8AC3E}">
        <p14:creationId xmlns:p14="http://schemas.microsoft.com/office/powerpoint/2010/main" val="27728323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05000" y="5638800"/>
            <a:ext cx="7543800" cy="646331"/>
          </a:xfrm>
          <a:prstGeom prst="rect">
            <a:avLst/>
          </a:prstGeom>
          <a:solidFill>
            <a:srgbClr val="FFFF00"/>
          </a:solidFill>
        </p:spPr>
        <p:txBody>
          <a:bodyPr wrap="square" rtlCol="0">
            <a:spAutoFit/>
          </a:bodyPr>
          <a:lstStyle/>
          <a:p>
            <a:r>
              <a:rPr lang="en-US" b="1" dirty="0" smtClean="0">
                <a:solidFill>
                  <a:srgbClr val="FF0000"/>
                </a:solidFill>
              </a:rPr>
              <a:t>For this go to My applied scheme and there you will find your application in Under Scrutiny tab, click on View in last column. </a:t>
            </a:r>
            <a:endParaRPr lang="en-US" b="1" dirty="0">
              <a:solidFill>
                <a:srgbClr val="FF0000"/>
              </a:solidFill>
            </a:endParaRPr>
          </a:p>
        </p:txBody>
      </p:sp>
      <p:sp>
        <p:nvSpPr>
          <p:cNvPr id="5" name="TextBox 4"/>
          <p:cNvSpPr txBox="1"/>
          <p:nvPr/>
        </p:nvSpPr>
        <p:spPr>
          <a:xfrm>
            <a:off x="2057400" y="3257490"/>
            <a:ext cx="3352800" cy="400110"/>
          </a:xfrm>
          <a:prstGeom prst="rect">
            <a:avLst/>
          </a:prstGeom>
          <a:solidFill>
            <a:srgbClr val="FFFF00"/>
          </a:solidFill>
        </p:spPr>
        <p:txBody>
          <a:bodyPr wrap="square" rtlCol="0">
            <a:spAutoFit/>
          </a:bodyPr>
          <a:lstStyle/>
          <a:p>
            <a:r>
              <a:rPr lang="en-US" sz="2000" b="1" dirty="0" smtClean="0">
                <a:solidFill>
                  <a:srgbClr val="FF0000"/>
                </a:solidFill>
              </a:rPr>
              <a:t>Click on My applied scheme</a:t>
            </a:r>
            <a:endParaRPr lang="en-US" sz="2000" b="1" dirty="0">
              <a:solidFill>
                <a:srgbClr val="FF0000"/>
              </a:solidFill>
            </a:endParaRPr>
          </a:p>
        </p:txBody>
      </p:sp>
      <p:sp>
        <p:nvSpPr>
          <p:cNvPr id="6" name="Left Arrow 5"/>
          <p:cNvSpPr/>
          <p:nvPr/>
        </p:nvSpPr>
        <p:spPr>
          <a:xfrm>
            <a:off x="1295400" y="3324255"/>
            <a:ext cx="762000" cy="333345"/>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Down Arrow 6"/>
          <p:cNvSpPr/>
          <p:nvPr/>
        </p:nvSpPr>
        <p:spPr>
          <a:xfrm>
            <a:off x="8801100" y="4191000"/>
            <a:ext cx="228600" cy="990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7772400" y="3445019"/>
            <a:ext cx="1676400" cy="923330"/>
          </a:xfrm>
          <a:prstGeom prst="rect">
            <a:avLst/>
          </a:prstGeom>
          <a:solidFill>
            <a:srgbClr val="FFFF00"/>
          </a:solidFill>
        </p:spPr>
        <p:txBody>
          <a:bodyPr wrap="square" rtlCol="0">
            <a:spAutoFit/>
          </a:bodyPr>
          <a:lstStyle/>
          <a:p>
            <a:r>
              <a:rPr lang="en-US" b="1" dirty="0" smtClean="0">
                <a:solidFill>
                  <a:srgbClr val="FF0000"/>
                </a:solidFill>
              </a:rPr>
              <a:t>Click on view to take print out of form</a:t>
            </a:r>
            <a:endParaRPr lang="en-US" b="1" dirty="0">
              <a:solidFill>
                <a:srgbClr val="FF0000"/>
              </a:solidFill>
            </a:endParaRPr>
          </a:p>
        </p:txBody>
      </p:sp>
    </p:spTree>
    <p:extLst>
      <p:ext uri="{BB962C8B-B14F-4D97-AF65-F5344CB8AC3E}">
        <p14:creationId xmlns:p14="http://schemas.microsoft.com/office/powerpoint/2010/main" val="23773240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rot="20348647">
            <a:off x="2216626" y="5353136"/>
            <a:ext cx="1447800" cy="3048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3671253" y="4865132"/>
            <a:ext cx="4101147" cy="707886"/>
          </a:xfrm>
          <a:prstGeom prst="rect">
            <a:avLst/>
          </a:prstGeom>
          <a:solidFill>
            <a:srgbClr val="FFFF00"/>
          </a:solidFill>
        </p:spPr>
        <p:txBody>
          <a:bodyPr wrap="square" rtlCol="0">
            <a:spAutoFit/>
          </a:bodyPr>
          <a:lstStyle/>
          <a:p>
            <a:r>
              <a:rPr lang="en-US" sz="2000" b="1" dirty="0" smtClean="0">
                <a:solidFill>
                  <a:srgbClr val="FF0000"/>
                </a:solidFill>
              </a:rPr>
              <a:t>Click on print option to take printout or </a:t>
            </a:r>
            <a:r>
              <a:rPr lang="en-US" sz="2000" b="1" dirty="0" err="1" smtClean="0">
                <a:solidFill>
                  <a:srgbClr val="FF0000"/>
                </a:solidFill>
              </a:rPr>
              <a:t>pdf</a:t>
            </a:r>
            <a:r>
              <a:rPr lang="en-US" sz="2000" b="1" dirty="0" smtClean="0">
                <a:solidFill>
                  <a:srgbClr val="FF0000"/>
                </a:solidFill>
              </a:rPr>
              <a:t> copy of the form…</a:t>
            </a:r>
            <a:endParaRPr lang="en-US" sz="2000" b="1" dirty="0">
              <a:solidFill>
                <a:srgbClr val="FF0000"/>
              </a:solidFill>
            </a:endParaRPr>
          </a:p>
        </p:txBody>
      </p:sp>
    </p:spTree>
    <p:extLst>
      <p:ext uri="{BB962C8B-B14F-4D97-AF65-F5344CB8AC3E}">
        <p14:creationId xmlns:p14="http://schemas.microsoft.com/office/powerpoint/2010/main" val="15111520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44" y="21429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81200" y="4953000"/>
            <a:ext cx="7391400" cy="923330"/>
          </a:xfrm>
          <a:prstGeom prst="rect">
            <a:avLst/>
          </a:prstGeom>
          <a:solidFill>
            <a:srgbClr val="FFFF00"/>
          </a:solidFill>
        </p:spPr>
        <p:txBody>
          <a:bodyPr wrap="square" rtlCol="0">
            <a:spAutoFit/>
          </a:bodyPr>
          <a:lstStyle/>
          <a:p>
            <a:r>
              <a:rPr lang="en-US" b="1" dirty="0" smtClean="0">
                <a:solidFill>
                  <a:srgbClr val="FF0000"/>
                </a:solidFill>
              </a:rPr>
              <a:t>In My applied scheme, you will find all update  i.e. send back or approved </a:t>
            </a:r>
            <a:r>
              <a:rPr lang="en-US" b="1" dirty="0" smtClean="0">
                <a:solidFill>
                  <a:srgbClr val="FF0000"/>
                </a:solidFill>
              </a:rPr>
              <a:t>if your form is send back then here you can see why your form is send back then complete required documents and save and submit it </a:t>
            </a:r>
            <a:r>
              <a:rPr lang="en-US" b="1" smtClean="0">
                <a:solidFill>
                  <a:srgbClr val="FF0000"/>
                </a:solidFill>
              </a:rPr>
              <a:t>once again.</a:t>
            </a:r>
            <a:endParaRPr lang="en-US" b="1" dirty="0">
              <a:solidFill>
                <a:srgbClr val="FF0000"/>
              </a:solidFill>
            </a:endParaRPr>
          </a:p>
        </p:txBody>
      </p:sp>
      <p:sp>
        <p:nvSpPr>
          <p:cNvPr id="5" name="Up Arrow 4"/>
          <p:cNvSpPr/>
          <p:nvPr/>
        </p:nvSpPr>
        <p:spPr>
          <a:xfrm>
            <a:off x="2209800" y="4419600"/>
            <a:ext cx="152400" cy="5334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Left Arrow 5"/>
          <p:cNvSpPr/>
          <p:nvPr/>
        </p:nvSpPr>
        <p:spPr>
          <a:xfrm>
            <a:off x="1371600" y="2514600"/>
            <a:ext cx="914400" cy="1524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2286000" y="2362200"/>
            <a:ext cx="2819400" cy="646331"/>
          </a:xfrm>
          <a:prstGeom prst="rect">
            <a:avLst/>
          </a:prstGeom>
          <a:solidFill>
            <a:srgbClr val="FFFF00"/>
          </a:solidFill>
        </p:spPr>
        <p:txBody>
          <a:bodyPr wrap="square" rtlCol="0">
            <a:spAutoFit/>
          </a:bodyPr>
          <a:lstStyle/>
          <a:p>
            <a:r>
              <a:rPr lang="en-US" b="1" dirty="0" smtClean="0">
                <a:solidFill>
                  <a:srgbClr val="FF0000"/>
                </a:solidFill>
              </a:rPr>
              <a:t>Click on my applied scheme for these details</a:t>
            </a:r>
            <a:endParaRPr lang="en-US" b="1" dirty="0">
              <a:solidFill>
                <a:srgbClr val="FF0000"/>
              </a:solidFill>
            </a:endParaRPr>
          </a:p>
        </p:txBody>
      </p:sp>
      <p:sp>
        <p:nvSpPr>
          <p:cNvPr id="9" name="TextBox 8"/>
          <p:cNvSpPr txBox="1"/>
          <p:nvPr/>
        </p:nvSpPr>
        <p:spPr>
          <a:xfrm>
            <a:off x="7572396" y="3071810"/>
            <a:ext cx="2214578" cy="923330"/>
          </a:xfrm>
          <a:prstGeom prst="rect">
            <a:avLst/>
          </a:prstGeom>
          <a:noFill/>
        </p:spPr>
        <p:txBody>
          <a:bodyPr wrap="square" rtlCol="0">
            <a:spAutoFit/>
          </a:bodyPr>
          <a:lstStyle/>
          <a:p>
            <a:r>
              <a:rPr lang="en-IN" dirty="0" smtClean="0">
                <a:solidFill>
                  <a:srgbClr val="C00000"/>
                </a:solidFill>
              </a:rPr>
              <a:t>If send back reapply button appear here</a:t>
            </a:r>
          </a:p>
          <a:p>
            <a:endParaRPr lang="en-IN" dirty="0"/>
          </a:p>
        </p:txBody>
      </p:sp>
      <p:sp>
        <p:nvSpPr>
          <p:cNvPr id="10" name="Down Arrow 9"/>
          <p:cNvSpPr/>
          <p:nvPr/>
        </p:nvSpPr>
        <p:spPr>
          <a:xfrm>
            <a:off x="8429652" y="3786190"/>
            <a:ext cx="285752" cy="8572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89481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4191000" cy="1477328"/>
          </a:xfrm>
          <a:prstGeom prst="rect">
            <a:avLst/>
          </a:prstGeom>
          <a:solidFill>
            <a:srgbClr val="FFFF00"/>
          </a:solidFill>
        </p:spPr>
        <p:txBody>
          <a:bodyPr wrap="square" rtlCol="0">
            <a:spAutoFit/>
          </a:bodyPr>
          <a:lstStyle/>
          <a:p>
            <a:r>
              <a:rPr lang="en-US" b="1" dirty="0" smtClean="0">
                <a:solidFill>
                  <a:srgbClr val="FF0000"/>
                </a:solidFill>
              </a:rPr>
              <a:t>Upload Admission Confirmation Letter i.e. Allotment Letter in this CAP ID.  Do not Upload freeze and confirm letter or any other document in this. Please  see next slide for admission confirmation letter.</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
        <p:nvSpPr>
          <p:cNvPr id="19" name="TextBox 18"/>
          <p:cNvSpPr txBox="1"/>
          <p:nvPr/>
        </p:nvSpPr>
        <p:spPr>
          <a:xfrm>
            <a:off x="428596" y="3714752"/>
            <a:ext cx="2214578" cy="2585323"/>
          </a:xfrm>
          <a:prstGeom prst="rect">
            <a:avLst/>
          </a:prstGeom>
          <a:noFill/>
        </p:spPr>
        <p:txBody>
          <a:bodyPr wrap="square" rtlCol="0">
            <a:spAutoFit/>
          </a:bodyPr>
          <a:lstStyle/>
          <a:p>
            <a:r>
              <a:rPr lang="en-US" b="1" dirty="0" smtClean="0">
                <a:solidFill>
                  <a:srgbClr val="FF0000"/>
                </a:solidFill>
              </a:rPr>
              <a:t>IF SEND BACK DUE TO ALLOTMENT LETTER OR FEE PAID ZERO THEN YOU HAVE TO DELETE PREVIOUS FILLED CONTENT THEN FILLED ALL DETAILS AGAIN.</a:t>
            </a:r>
            <a:endParaRPr lang="en-US" b="1" dirty="0">
              <a:solidFill>
                <a:srgbClr val="FF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358082" y="5929330"/>
            <a:ext cx="2071702" cy="1200329"/>
          </a:xfrm>
          <a:prstGeom prst="rect">
            <a:avLst/>
          </a:prstGeom>
          <a:noFill/>
        </p:spPr>
        <p:txBody>
          <a:bodyPr wrap="square" rtlCol="0">
            <a:spAutoFit/>
          </a:bodyPr>
          <a:lstStyle/>
          <a:p>
            <a:r>
              <a:rPr lang="en-US" b="1" dirty="0" smtClean="0">
                <a:solidFill>
                  <a:srgbClr val="FF0000"/>
                </a:solidFill>
              </a:rPr>
              <a:t>HERE GREEN BUTTON AVAILABLE HERE YOU HAVE TO CLICK FOR REAPLY</a:t>
            </a:r>
            <a:endParaRPr lang="en-US" b="1" dirty="0">
              <a:solidFill>
                <a:srgbClr val="FF0000"/>
              </a:solidFill>
            </a:endParaRPr>
          </a:p>
        </p:txBody>
      </p:sp>
      <p:cxnSp>
        <p:nvCxnSpPr>
          <p:cNvPr id="7" name="Straight Arrow Connector 6"/>
          <p:cNvCxnSpPr/>
          <p:nvPr/>
        </p:nvCxnSpPr>
        <p:spPr>
          <a:xfrm>
            <a:off x="1428728" y="3571876"/>
            <a:ext cx="228601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57620" y="3357562"/>
            <a:ext cx="2357454" cy="646331"/>
          </a:xfrm>
          <a:prstGeom prst="rect">
            <a:avLst/>
          </a:prstGeom>
          <a:noFill/>
        </p:spPr>
        <p:txBody>
          <a:bodyPr wrap="square" rtlCol="0">
            <a:spAutoFit/>
          </a:bodyPr>
          <a:lstStyle/>
          <a:p>
            <a:r>
              <a:rPr lang="en-US" b="1" dirty="0" smtClean="0">
                <a:solidFill>
                  <a:srgbClr val="FF0000"/>
                </a:solidFill>
              </a:rPr>
              <a:t>CLICK THIS MENU FOR REAPLY OR SEND BACK</a:t>
            </a:r>
            <a:endParaRPr lang="en-US" b="1"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058995" y="3819269"/>
            <a:ext cx="2819400" cy="923330"/>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Leaving certificate, ration card, non crème for </a:t>
            </a:r>
            <a:r>
              <a:rPr lang="en-US" dirty="0" err="1" smtClean="0">
                <a:solidFill>
                  <a:srgbClr val="FF0000"/>
                </a:solidFill>
              </a:rPr>
              <a:t>sebc</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3200399" y="2286000"/>
            <a:ext cx="3733801" cy="276999"/>
          </a:xfrm>
          <a:prstGeom prst="rect">
            <a:avLst/>
          </a:prstGeom>
          <a:solidFill>
            <a:srgbClr val="FFFF00"/>
          </a:solidFill>
        </p:spPr>
        <p:txBody>
          <a:bodyPr wrap="square" rtlCol="0">
            <a:spAutoFit/>
          </a:bodyPr>
          <a:lstStyle/>
          <a:p>
            <a:r>
              <a:rPr lang="en-US" sz="1200" b="1" dirty="0" smtClean="0">
                <a:solidFill>
                  <a:srgbClr val="FF0000"/>
                </a:solidFill>
              </a:rPr>
              <a:t>Is this renewal application, FY/DSY students Select NO, </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5" name="TextBox 14"/>
          <p:cNvSpPr txBox="1"/>
          <p:nvPr/>
        </p:nvSpPr>
        <p:spPr>
          <a:xfrm>
            <a:off x="714348" y="785794"/>
            <a:ext cx="8786874" cy="954107"/>
          </a:xfrm>
          <a:prstGeom prst="rect">
            <a:avLst/>
          </a:prstGeom>
          <a:noFill/>
        </p:spPr>
        <p:txBody>
          <a:bodyPr wrap="square" rtlCol="0">
            <a:spAutoFit/>
          </a:bodyPr>
          <a:lstStyle/>
          <a:p>
            <a:r>
              <a:rPr lang="en-US" sz="2800" b="1" u="sng" dirty="0" smtClean="0">
                <a:solidFill>
                  <a:srgbClr val="FF0000"/>
                </a:solidFill>
              </a:rPr>
              <a:t>FOR REAPLY/SEND BACK YOU HAVE TO UPLOAD ONCE AGAIN ALL THESE DETAILS</a:t>
            </a:r>
            <a:endParaRPr lang="en-US" sz="2800" b="1" u="sng" dirty="0">
              <a:solidFill>
                <a:srgbClr val="FF0000"/>
              </a:solidFill>
            </a:endParaRPr>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1610</Words>
  <Application>Microsoft Office PowerPoint</Application>
  <PresentationFormat>On-screen Show (4:3)</PresentationFormat>
  <Paragraphs>134</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Modern Education Society’s  Cusrow Wadia Institute of Technology , Pune 01.</vt:lpstr>
      <vt:lpstr>MahaDBT Scholarship Schemes.</vt:lpstr>
      <vt:lpstr>List of documents required for uploading on mahadbt site</vt:lpstr>
      <vt:lpstr>Follow following instruction carefully because your form may be rejected from Government  Upload following original documents in current year information</vt:lpstr>
      <vt:lpstr> </vt:lpstr>
      <vt:lpstr>Upload all these original documents in all scheme menu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Specimen of allotment letter</vt:lpstr>
      <vt:lpstr>PowerPoint Presentation</vt:lpstr>
      <vt:lpstr>PowerPoint Presentation</vt:lpstr>
      <vt:lpstr>PowerPoint Presentation</vt:lpstr>
      <vt:lpstr>Category wise and Income wise applicable schemes to be select.</vt:lpstr>
      <vt:lpstr>Category wise and Income wise applicable hostel schemes to be select.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Sayali Kane</dc:creator>
  <cp:lastModifiedBy>Sayali Kane</cp:lastModifiedBy>
  <cp:revision>123</cp:revision>
  <dcterms:created xsi:type="dcterms:W3CDTF">2021-12-29T04:17:37Z</dcterms:created>
  <dcterms:modified xsi:type="dcterms:W3CDTF">2025-09-23T10:24:29Z</dcterms:modified>
</cp:coreProperties>
</file>