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93" r:id="rId3"/>
    <p:sldId id="295" r:id="rId4"/>
    <p:sldId id="296" r:id="rId5"/>
    <p:sldId id="297" r:id="rId6"/>
    <p:sldId id="298" r:id="rId7"/>
    <p:sldId id="257" r:id="rId8"/>
    <p:sldId id="258" r:id="rId9"/>
    <p:sldId id="259" r:id="rId10"/>
    <p:sldId id="299" r:id="rId11"/>
    <p:sldId id="301" r:id="rId12"/>
    <p:sldId id="302" r:id="rId13"/>
    <p:sldId id="303" r:id="rId14"/>
    <p:sldId id="304" r:id="rId15"/>
    <p:sldId id="262" r:id="rId16"/>
    <p:sldId id="263" r:id="rId17"/>
    <p:sldId id="264" r:id="rId18"/>
    <p:sldId id="305" r:id="rId19"/>
    <p:sldId id="306" r:id="rId20"/>
    <p:sldId id="265" r:id="rId21"/>
    <p:sldId id="266" r:id="rId22"/>
    <p:sldId id="267" r:id="rId23"/>
    <p:sldId id="268" r:id="rId24"/>
    <p:sldId id="269" r:id="rId25"/>
    <p:sldId id="270" r:id="rId26"/>
    <p:sldId id="271" r:id="rId27"/>
    <p:sldId id="272" r:id="rId28"/>
    <p:sldId id="273" r:id="rId29"/>
    <p:sldId id="294" r:id="rId30"/>
    <p:sldId id="282" r:id="rId31"/>
    <p:sldId id="275" r:id="rId32"/>
    <p:sldId id="276" r:id="rId33"/>
    <p:sldId id="277" r:id="rId34"/>
    <p:sldId id="278" r:id="rId35"/>
    <p:sldId id="284" r:id="rId36"/>
    <p:sldId id="307" r:id="rId37"/>
    <p:sldId id="279" r:id="rId38"/>
    <p:sldId id="286" r:id="rId39"/>
    <p:sldId id="287" r:id="rId40"/>
    <p:sldId id="288" r:id="rId41"/>
    <p:sldId id="290" r:id="rId42"/>
    <p:sldId id="291" r:id="rId43"/>
    <p:sldId id="292" r:id="rId44"/>
    <p:sldId id="310" r:id="rId45"/>
    <p:sldId id="311" r:id="rId46"/>
    <p:sldId id="312" r:id="rId4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994" y="72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BE747101-16F6-4B4B-911C-7A14DBA9522B}" type="datetimeFigureOut">
              <a:rPr lang="en-US" smtClean="0"/>
              <a:pPr/>
              <a:t>9/23/2025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9D577E6A-38E2-4C31-BD6A-A7D8A1D07625}" type="slidenum">
              <a:rPr lang="en-US" smtClean="0"/>
              <a:pPr/>
              <a:t>‹#›</a:t>
            </a:fld>
            <a:endParaRPr lang="en-US"/>
          </a:p>
        </p:txBody>
      </p:sp>
    </p:spTree>
    <p:extLst>
      <p:ext uri="{BB962C8B-B14F-4D97-AF65-F5344CB8AC3E}">
        <p14:creationId xmlns:p14="http://schemas.microsoft.com/office/powerpoint/2010/main" val="1191758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Get Aadhar Status</a:t>
            </a:r>
            <a:r>
              <a:rPr lang="en-US" baseline="0" dirty="0" smtClean="0"/>
              <a:t> to show the current status of Aadhar Bank linking. </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15</a:t>
            </a:fld>
            <a:endParaRPr lang="en-US"/>
          </a:p>
        </p:txBody>
      </p:sp>
    </p:spTree>
    <p:extLst>
      <p:ext uri="{BB962C8B-B14F-4D97-AF65-F5344CB8AC3E}">
        <p14:creationId xmlns:p14="http://schemas.microsoft.com/office/powerpoint/2010/main" val="3906496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16</a:t>
            </a:fld>
            <a:endParaRPr lang="en-US"/>
          </a:p>
        </p:txBody>
      </p:sp>
    </p:spTree>
    <p:extLst>
      <p:ext uri="{BB962C8B-B14F-4D97-AF65-F5344CB8AC3E}">
        <p14:creationId xmlns:p14="http://schemas.microsoft.com/office/powerpoint/2010/main" val="3709152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have to create our students profile in this option. Profile is distributed in six parts. We have to update all these six parts of Profile. </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20</a:t>
            </a:fld>
            <a:endParaRPr lang="en-US"/>
          </a:p>
        </p:txBody>
      </p:sp>
    </p:spTree>
    <p:extLst>
      <p:ext uri="{BB962C8B-B14F-4D97-AF65-F5344CB8AC3E}">
        <p14:creationId xmlns:p14="http://schemas.microsoft.com/office/powerpoint/2010/main" val="3446915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21</a:t>
            </a:fld>
            <a:endParaRPr lang="en-US"/>
          </a:p>
        </p:txBody>
      </p:sp>
    </p:spTree>
    <p:extLst>
      <p:ext uri="{BB962C8B-B14F-4D97-AF65-F5344CB8AC3E}">
        <p14:creationId xmlns:p14="http://schemas.microsoft.com/office/powerpoint/2010/main" val="174088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SC Category students, upload your caste certificate and caste Validity certificate in a single </a:t>
            </a:r>
            <a:r>
              <a:rPr lang="en-US" baseline="0" dirty="0" err="1" smtClean="0"/>
              <a:t>pdf</a:t>
            </a:r>
            <a:r>
              <a:rPr lang="en-US" baseline="0" dirty="0" smtClean="0"/>
              <a:t> file. </a:t>
            </a:r>
          </a:p>
          <a:p>
            <a:r>
              <a:rPr lang="en-US" baseline="0" dirty="0" smtClean="0"/>
              <a:t>Open category students need not to upload caste certificate or caste details.</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22</a:t>
            </a:fld>
            <a:endParaRPr lang="en-US"/>
          </a:p>
        </p:txBody>
      </p:sp>
    </p:spTree>
    <p:extLst>
      <p:ext uri="{BB962C8B-B14F-4D97-AF65-F5344CB8AC3E}">
        <p14:creationId xmlns:p14="http://schemas.microsoft.com/office/powerpoint/2010/main" val="674045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Very Important Part of your form. These details must</a:t>
            </a:r>
            <a:r>
              <a:rPr lang="en-US" baseline="0" dirty="0" smtClean="0"/>
              <a:t> be 100% Accurate as per given in above picture</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28</a:t>
            </a:fld>
            <a:endParaRPr lang="en-US"/>
          </a:p>
        </p:txBody>
      </p:sp>
    </p:spTree>
    <p:extLst>
      <p:ext uri="{BB962C8B-B14F-4D97-AF65-F5344CB8AC3E}">
        <p14:creationId xmlns:p14="http://schemas.microsoft.com/office/powerpoint/2010/main" val="3408542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Very Important Part of your form. These details must</a:t>
            </a:r>
            <a:r>
              <a:rPr lang="en-US" baseline="0" dirty="0" smtClean="0"/>
              <a:t> be 100% Accurate as per given in above picture</a:t>
            </a:r>
            <a:endParaRPr lang="en-US" dirty="0"/>
          </a:p>
        </p:txBody>
      </p:sp>
      <p:sp>
        <p:nvSpPr>
          <p:cNvPr id="4" name="Slide Number Placeholder 3"/>
          <p:cNvSpPr>
            <a:spLocks noGrp="1"/>
          </p:cNvSpPr>
          <p:nvPr>
            <p:ph type="sldNum" sz="quarter" idx="10"/>
          </p:nvPr>
        </p:nvSpPr>
        <p:spPr/>
        <p:txBody>
          <a:bodyPr/>
          <a:lstStyle/>
          <a:p>
            <a:fld id="{9D577E6A-38E2-4C31-BD6A-A7D8A1D07625}" type="slidenum">
              <a:rPr lang="en-US" smtClean="0"/>
              <a:pPr/>
              <a:t>44</a:t>
            </a:fld>
            <a:endParaRPr lang="en-US"/>
          </a:p>
        </p:txBody>
      </p:sp>
    </p:spTree>
    <p:extLst>
      <p:ext uri="{BB962C8B-B14F-4D97-AF65-F5344CB8AC3E}">
        <p14:creationId xmlns:p14="http://schemas.microsoft.com/office/powerpoint/2010/main" val="340854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005947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952068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79129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8250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6D68CA-D05A-4AE8-AD9B-54A005984F53}" type="datetimeFigureOut">
              <a:rPr lang="en-US" smtClean="0"/>
              <a:pPr/>
              <a:t>9/23/2025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672774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6D68CA-D05A-4AE8-AD9B-54A005984F53}" type="datetimeFigureOut">
              <a:rPr lang="en-US" smtClean="0"/>
              <a:pPr/>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324684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D68CA-D05A-4AE8-AD9B-54A005984F53}" type="datetimeFigureOut">
              <a:rPr lang="en-US" smtClean="0"/>
              <a:pPr/>
              <a:t>9/23/2025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4048664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420780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D68CA-D05A-4AE8-AD9B-54A005984F53}"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593741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273025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D68CA-D05A-4AE8-AD9B-54A005984F53}"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67417-A98D-4E43-92BD-C8AC242703A0}" type="slidenum">
              <a:rPr lang="en-US" smtClean="0"/>
              <a:pPr/>
              <a:t>‹#›</a:t>
            </a:fld>
            <a:endParaRPr lang="en-US"/>
          </a:p>
        </p:txBody>
      </p:sp>
    </p:spTree>
    <p:extLst>
      <p:ext uri="{BB962C8B-B14F-4D97-AF65-F5344CB8AC3E}">
        <p14:creationId xmlns:p14="http://schemas.microsoft.com/office/powerpoint/2010/main" val="1008480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D68CA-D05A-4AE8-AD9B-54A005984F53}" type="datetimeFigureOut">
              <a:rPr lang="en-US" smtClean="0"/>
              <a:pPr/>
              <a:t>9/23/2025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67417-A98D-4E43-92BD-C8AC242703A0}" type="slidenum">
              <a:rPr lang="en-US" smtClean="0"/>
              <a:pPr/>
              <a:t>‹#›</a:t>
            </a:fld>
            <a:endParaRPr lang="en-US"/>
          </a:p>
        </p:txBody>
      </p:sp>
    </p:spTree>
    <p:extLst>
      <p:ext uri="{BB962C8B-B14F-4D97-AF65-F5344CB8AC3E}">
        <p14:creationId xmlns:p14="http://schemas.microsoft.com/office/powerpoint/2010/main" val="1322122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mahadbtmahait.gov.i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mahadbt.maharashtra.gov.in/SchemeData/SchemeData?str=E9DDFA703C38E51A66AC4BAB6E4DB665"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0"/>
            <a:ext cx="7772400" cy="1809744"/>
          </a:xfrm>
        </p:spPr>
        <p:txBody>
          <a:bodyPr>
            <a:normAutofit fontScale="90000"/>
          </a:bodyPr>
          <a:lstStyle/>
          <a:p>
            <a:r>
              <a:rPr lang="en-US" dirty="0" smtClean="0"/>
              <a:t>Modern Education Society’s</a:t>
            </a:r>
            <a:br>
              <a:rPr lang="en-US" dirty="0" smtClean="0"/>
            </a:br>
            <a:r>
              <a:rPr lang="en-US" dirty="0" smtClean="0"/>
              <a:t> </a:t>
            </a:r>
            <a:r>
              <a:rPr lang="en-US" dirty="0" err="1" smtClean="0"/>
              <a:t>Cusrow</a:t>
            </a:r>
            <a:r>
              <a:rPr lang="en-US" dirty="0" smtClean="0"/>
              <a:t> </a:t>
            </a:r>
            <a:r>
              <a:rPr lang="en-US" dirty="0" err="1" smtClean="0"/>
              <a:t>Wadia</a:t>
            </a:r>
            <a:r>
              <a:rPr lang="en-US" dirty="0" smtClean="0"/>
              <a:t> Institute of Technology , Pune 01.</a:t>
            </a:r>
            <a:endParaRPr lang="en-US" dirty="0"/>
          </a:p>
        </p:txBody>
      </p:sp>
      <p:sp>
        <p:nvSpPr>
          <p:cNvPr id="3" name="Subtitle 2"/>
          <p:cNvSpPr>
            <a:spLocks noGrp="1"/>
          </p:cNvSpPr>
          <p:nvPr>
            <p:ph type="subTitle" idx="1"/>
          </p:nvPr>
        </p:nvSpPr>
        <p:spPr/>
        <p:txBody>
          <a:bodyPr/>
          <a:lstStyle/>
          <a:p>
            <a:r>
              <a:rPr lang="en-US" dirty="0" smtClean="0">
                <a:solidFill>
                  <a:schemeClr val="tx1"/>
                </a:solidFill>
              </a:rPr>
              <a:t>Scholarship Section.</a:t>
            </a:r>
          </a:p>
          <a:p>
            <a:r>
              <a:rPr lang="en-US" dirty="0" smtClean="0">
                <a:solidFill>
                  <a:schemeClr val="tx1"/>
                </a:solidFill>
              </a:rPr>
              <a:t>Information on Scholarship schemes by Mrs. </a:t>
            </a:r>
            <a:r>
              <a:rPr lang="en-US" dirty="0" err="1" smtClean="0">
                <a:solidFill>
                  <a:schemeClr val="tx1"/>
                </a:solidFill>
              </a:rPr>
              <a:t>Sayali</a:t>
            </a:r>
            <a:r>
              <a:rPr lang="en-US" dirty="0" smtClean="0">
                <a:solidFill>
                  <a:schemeClr val="tx1"/>
                </a:solidFill>
              </a:rPr>
              <a:t> Kane.</a:t>
            </a:r>
            <a:endParaRPr lang="en-US" dirty="0">
              <a:solidFill>
                <a:schemeClr val="tx1"/>
              </a:solidFill>
            </a:endParaRPr>
          </a:p>
        </p:txBody>
      </p:sp>
    </p:spTree>
    <p:extLst>
      <p:ext uri="{BB962C8B-B14F-4D97-AF65-F5344CB8AC3E}">
        <p14:creationId xmlns:p14="http://schemas.microsoft.com/office/powerpoint/2010/main" val="1876961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MahaDBT Scholarship Schemes.</a:t>
            </a:r>
            <a:endParaRPr lang="en-US" dirty="0"/>
          </a:p>
        </p:txBody>
      </p:sp>
      <p:sp>
        <p:nvSpPr>
          <p:cNvPr id="3" name="Content Placeholder 2"/>
          <p:cNvSpPr>
            <a:spLocks noGrp="1"/>
          </p:cNvSpPr>
          <p:nvPr>
            <p:ph idx="1"/>
          </p:nvPr>
        </p:nvSpPr>
        <p:spPr/>
        <p:txBody>
          <a:bodyPr>
            <a:normAutofit fontScale="85000" lnSpcReduction="10000"/>
          </a:bodyPr>
          <a:lstStyle/>
          <a:p>
            <a:pPr algn="ctr"/>
            <a:r>
              <a:rPr lang="en-US" b="1" u="sng" dirty="0"/>
              <a:t>Instruction for Filling MahaDBT Scholarship / Freeship / EBC Forms</a:t>
            </a:r>
            <a:r>
              <a:rPr lang="en-US" b="1" u="sng" dirty="0" smtClean="0"/>
              <a:t>.</a:t>
            </a:r>
          </a:p>
          <a:p>
            <a:pPr algn="ctr"/>
            <a:endParaRPr lang="en-US" u="sng" dirty="0"/>
          </a:p>
          <a:p>
            <a:r>
              <a:rPr lang="en-US" dirty="0"/>
              <a:t>1) Scholarship website is </a:t>
            </a:r>
            <a:r>
              <a:rPr lang="en-US" dirty="0" smtClean="0"/>
              <a:t>			</a:t>
            </a:r>
            <a:r>
              <a:rPr lang="en-US" u="sng" dirty="0" smtClean="0">
                <a:hlinkClick r:id="rId2"/>
              </a:rPr>
              <a:t>https</a:t>
            </a:r>
            <a:r>
              <a:rPr lang="en-US" u="sng" dirty="0">
                <a:hlinkClick r:id="rId2"/>
              </a:rPr>
              <a:t>://</a:t>
            </a:r>
            <a:r>
              <a:rPr lang="en-US" u="sng" dirty="0" smtClean="0">
                <a:hlinkClick r:id="rId2"/>
              </a:rPr>
              <a:t>mahadbtmahait.gov.in</a:t>
            </a:r>
            <a:endParaRPr lang="en-US" u="sng" dirty="0" smtClean="0"/>
          </a:p>
          <a:p>
            <a:endParaRPr lang="en-US" dirty="0"/>
          </a:p>
          <a:p>
            <a:pPr algn="just"/>
            <a:r>
              <a:rPr lang="en-US" b="1" dirty="0"/>
              <a:t>Important Note: </a:t>
            </a:r>
            <a:r>
              <a:rPr lang="en-US" b="1" dirty="0" smtClean="0"/>
              <a:t>- Before applying on </a:t>
            </a:r>
            <a:r>
              <a:rPr lang="en-US" b="1" dirty="0" err="1" smtClean="0"/>
              <a:t>Mahadbt</a:t>
            </a:r>
            <a:r>
              <a:rPr lang="en-US" b="1" dirty="0" smtClean="0"/>
              <a:t> portal, </a:t>
            </a:r>
            <a:r>
              <a:rPr lang="en-US" b="1" dirty="0"/>
              <a:t>Scan your </a:t>
            </a:r>
            <a:r>
              <a:rPr lang="en-US" b="1" dirty="0" smtClean="0"/>
              <a:t>all </a:t>
            </a:r>
            <a:r>
              <a:rPr lang="en-US" b="1" dirty="0" smtClean="0"/>
              <a:t>original </a:t>
            </a:r>
            <a:r>
              <a:rPr lang="en-US" b="1" dirty="0"/>
              <a:t>the documents in </a:t>
            </a:r>
            <a:r>
              <a:rPr lang="en-US" b="1" dirty="0" err="1"/>
              <a:t>pdf</a:t>
            </a:r>
            <a:r>
              <a:rPr lang="en-US" b="1" dirty="0"/>
              <a:t> </a:t>
            </a:r>
            <a:r>
              <a:rPr lang="en-US" b="1" dirty="0" smtClean="0"/>
              <a:t>format or jpg format size from 150kb to 250kb for uploading </a:t>
            </a:r>
            <a:r>
              <a:rPr lang="en-US" b="1" dirty="0"/>
              <a:t>on MahaDBT </a:t>
            </a:r>
            <a:r>
              <a:rPr lang="en-US" b="1" dirty="0" smtClean="0"/>
              <a:t>portal </a:t>
            </a:r>
            <a:r>
              <a:rPr lang="en-US" b="1" dirty="0"/>
              <a:t>for Application. Do not upload blur images; it may reject your application.</a:t>
            </a:r>
            <a:endParaRPr lang="en-US" dirty="0"/>
          </a:p>
          <a:p>
            <a:endParaRPr lang="en-US" dirty="0"/>
          </a:p>
        </p:txBody>
      </p:sp>
    </p:spTree>
    <p:extLst>
      <p:ext uri="{BB962C8B-B14F-4D97-AF65-F5344CB8AC3E}">
        <p14:creationId xmlns:p14="http://schemas.microsoft.com/office/powerpoint/2010/main" val="3767734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List of documents required for uploading on </a:t>
            </a:r>
            <a:r>
              <a:rPr lang="en-US" dirty="0" err="1" smtClean="0"/>
              <a:t>mahadbt</a:t>
            </a:r>
            <a:r>
              <a:rPr lang="en-US" dirty="0" smtClean="0"/>
              <a:t> site</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Upload following </a:t>
            </a:r>
            <a:r>
              <a:rPr lang="en-US" b="1" dirty="0" err="1" smtClean="0"/>
              <a:t>doucments</a:t>
            </a:r>
            <a:r>
              <a:rPr lang="en-US" b="1" dirty="0" smtClean="0"/>
              <a:t> in personal information menu</a:t>
            </a:r>
          </a:p>
          <a:p>
            <a:r>
              <a:rPr lang="en-US" dirty="0" smtClean="0"/>
              <a:t>Income Certificate (valid till </a:t>
            </a:r>
            <a:r>
              <a:rPr lang="en-US" dirty="0" smtClean="0"/>
              <a:t>31.3.2026) </a:t>
            </a:r>
            <a:r>
              <a:rPr lang="en-US" dirty="0" smtClean="0"/>
              <a:t>from </a:t>
            </a:r>
            <a:r>
              <a:rPr lang="en-US" dirty="0" err="1" smtClean="0"/>
              <a:t>tahasildar</a:t>
            </a:r>
            <a:r>
              <a:rPr lang="en-US" dirty="0" smtClean="0"/>
              <a:t> Note :- If father is not alive then upload death certificate and upload mother income certificate Note :- If separation upload affidavit of separation from mother</a:t>
            </a:r>
          </a:p>
          <a:p>
            <a:r>
              <a:rPr lang="en-US" b="1" dirty="0" smtClean="0"/>
              <a:t>Note :- Students who admitted in against cap institute level admission &amp; those income who belongs to SC category below Rs.250000/- &amp; for OBC/SBC/VJNT below Rs.150000/- they can apply for scholarship on </a:t>
            </a:r>
            <a:r>
              <a:rPr lang="en-US" b="1" dirty="0" err="1" smtClean="0"/>
              <a:t>mahadbt</a:t>
            </a:r>
            <a:r>
              <a:rPr lang="en-US" b="1" dirty="0" smtClean="0"/>
              <a:t> portal </a:t>
            </a:r>
            <a:endParaRPr lang="en-US" dirty="0" smtClean="0"/>
          </a:p>
          <a:p>
            <a:r>
              <a:rPr lang="en-US" dirty="0" smtClean="0"/>
              <a:t>Domicile </a:t>
            </a:r>
            <a:r>
              <a:rPr lang="en-US" dirty="0" smtClean="0"/>
              <a:t>certificate/</a:t>
            </a:r>
            <a:r>
              <a:rPr lang="en-US" dirty="0" err="1" smtClean="0"/>
              <a:t>Adhivas</a:t>
            </a:r>
            <a:r>
              <a:rPr lang="en-US" dirty="0" smtClean="0"/>
              <a:t> </a:t>
            </a:r>
            <a:r>
              <a:rPr lang="en-US" dirty="0" err="1" smtClean="0"/>
              <a:t>pramanpatra</a:t>
            </a:r>
            <a:r>
              <a:rPr lang="en-US" dirty="0" smtClean="0"/>
              <a:t> (student) </a:t>
            </a:r>
            <a:r>
              <a:rPr lang="en-US" dirty="0" err="1" smtClean="0"/>
              <a:t>Rahivasi</a:t>
            </a:r>
            <a:r>
              <a:rPr lang="en-US" dirty="0" smtClean="0"/>
              <a:t> </a:t>
            </a:r>
            <a:r>
              <a:rPr lang="en-US" dirty="0" err="1" smtClean="0"/>
              <a:t>dakhala</a:t>
            </a:r>
            <a:r>
              <a:rPr lang="en-US" dirty="0" smtClean="0"/>
              <a:t> </a:t>
            </a:r>
            <a:r>
              <a:rPr lang="en-US" dirty="0" err="1" smtClean="0"/>
              <a:t>chalnar</a:t>
            </a:r>
            <a:r>
              <a:rPr lang="en-US" dirty="0" smtClean="0"/>
              <a:t> </a:t>
            </a:r>
            <a:r>
              <a:rPr lang="en-US" dirty="0" err="1" smtClean="0"/>
              <a:t>nahi</a:t>
            </a:r>
            <a:endParaRPr lang="en-US" dirty="0" smtClean="0"/>
          </a:p>
          <a:p>
            <a:r>
              <a:rPr lang="en-US" dirty="0" smtClean="0"/>
              <a:t>Caste </a:t>
            </a:r>
            <a:r>
              <a:rPr lang="en-US" dirty="0"/>
              <a:t>certificate (student)</a:t>
            </a:r>
          </a:p>
          <a:p>
            <a:r>
              <a:rPr lang="en-US" dirty="0" smtClean="0"/>
              <a:t>Student </a:t>
            </a:r>
            <a:r>
              <a:rPr lang="en-US" dirty="0" err="1" smtClean="0"/>
              <a:t>adhar</a:t>
            </a:r>
            <a:r>
              <a:rPr lang="en-US" dirty="0" smtClean="0"/>
              <a:t> base </a:t>
            </a:r>
            <a:r>
              <a:rPr lang="en-US" dirty="0" err="1" smtClean="0"/>
              <a:t>nationalise</a:t>
            </a:r>
            <a:r>
              <a:rPr lang="en-US" dirty="0" smtClean="0"/>
              <a:t> bank </a:t>
            </a:r>
            <a:r>
              <a:rPr lang="en-US" dirty="0" smtClean="0"/>
              <a:t>account </a:t>
            </a:r>
            <a:r>
              <a:rPr lang="en-US" dirty="0" smtClean="0"/>
              <a:t>details(student)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Follow following instruction carefully because your form may be rejected from Government </a:t>
            </a:r>
            <a:br>
              <a:rPr lang="en-US" sz="2400" b="1" dirty="0" smtClean="0"/>
            </a:br>
            <a:r>
              <a:rPr lang="en-US" sz="2400" b="1" dirty="0" smtClean="0"/>
              <a:t>Upload following documents in current year information</a:t>
            </a:r>
            <a:endParaRPr lang="en-US" sz="2400" b="1" dirty="0"/>
          </a:p>
        </p:txBody>
      </p:sp>
      <p:sp>
        <p:nvSpPr>
          <p:cNvPr id="3" name="Content Placeholder 2"/>
          <p:cNvSpPr>
            <a:spLocks noGrp="1"/>
          </p:cNvSpPr>
          <p:nvPr>
            <p:ph idx="1"/>
          </p:nvPr>
        </p:nvSpPr>
        <p:spPr/>
        <p:txBody>
          <a:bodyPr>
            <a:normAutofit fontScale="85000" lnSpcReduction="20000"/>
          </a:bodyPr>
          <a:lstStyle/>
          <a:p>
            <a:r>
              <a:rPr lang="en-US" sz="2400" u="sng" dirty="0" smtClean="0"/>
              <a:t>Select your course proper especially mechanical and Electronics and Telecommunication students those who admitted in aided and unaided section because there is major difference in fees </a:t>
            </a:r>
            <a:r>
              <a:rPr lang="en-US" sz="2400" b="1" u="sng" dirty="0" smtClean="0"/>
              <a:t>. Select Course Type Aided those admitted in aided section and </a:t>
            </a:r>
            <a:r>
              <a:rPr lang="en-US" sz="2400" b="1" u="sng" dirty="0" err="1" smtClean="0"/>
              <a:t>Slect</a:t>
            </a:r>
            <a:r>
              <a:rPr lang="en-US" sz="2400" b="1" u="sng" dirty="0" smtClean="0"/>
              <a:t> Course Type Unaided who admitted in unaided section</a:t>
            </a:r>
          </a:p>
          <a:p>
            <a:r>
              <a:rPr lang="en-US" sz="2400" dirty="0" smtClean="0"/>
              <a:t>In CET Score you have write your 10</a:t>
            </a:r>
            <a:r>
              <a:rPr lang="en-US" sz="2400" baseline="30000" dirty="0" smtClean="0"/>
              <a:t>th</a:t>
            </a:r>
            <a:r>
              <a:rPr lang="en-US" sz="2400" dirty="0" smtClean="0"/>
              <a:t> or 12 or ITI marks on which your admission is confirmed.</a:t>
            </a:r>
          </a:p>
          <a:p>
            <a:r>
              <a:rPr lang="en-US" sz="2400" dirty="0" smtClean="0"/>
              <a:t>DTE  Allotment letter Note :- </a:t>
            </a:r>
            <a:r>
              <a:rPr lang="en-US" sz="2400" b="1" u="sng" dirty="0" smtClean="0"/>
              <a:t>Do not upload freeze confirm letter</a:t>
            </a:r>
            <a:r>
              <a:rPr lang="en-US" sz="2400" dirty="0" smtClean="0"/>
              <a:t> upload allotment letter which given by </a:t>
            </a:r>
            <a:r>
              <a:rPr lang="en-US" sz="2400" dirty="0" smtClean="0"/>
              <a:t>Institute on pink paper for aided &amp; yellow paper for unaided</a:t>
            </a:r>
            <a:endParaRPr lang="en-US" sz="2400" dirty="0" smtClean="0"/>
          </a:p>
          <a:p>
            <a:r>
              <a:rPr lang="en-US" sz="2400" dirty="0" smtClean="0"/>
              <a:t>Admission fee receipt. </a:t>
            </a:r>
            <a:r>
              <a:rPr lang="en-US" sz="2400" b="1" u="sng" dirty="0" smtClean="0"/>
              <a:t>(Do not upload </a:t>
            </a:r>
            <a:r>
              <a:rPr lang="en-US" sz="2400" b="1" u="sng" dirty="0" err="1" smtClean="0"/>
              <a:t>bonafide</a:t>
            </a:r>
            <a:r>
              <a:rPr lang="en-US" sz="2400" b="1" u="sng" dirty="0" smtClean="0"/>
              <a:t> even if it mentioned)</a:t>
            </a:r>
            <a:r>
              <a:rPr lang="en-US" sz="2400" dirty="0" smtClean="0"/>
              <a:t> write fee paid zero</a:t>
            </a:r>
          </a:p>
          <a:p>
            <a:r>
              <a:rPr lang="en-US" sz="2400" dirty="0" smtClean="0"/>
              <a:t>Note :-Those who paid </a:t>
            </a:r>
            <a:r>
              <a:rPr lang="en-US" sz="2400" b="1" dirty="0" smtClean="0"/>
              <a:t>full fee</a:t>
            </a:r>
            <a:r>
              <a:rPr lang="en-US" sz="2400" dirty="0" smtClean="0"/>
              <a:t> i.e. Rs.8204/7984(aided) &amp; </a:t>
            </a:r>
            <a:r>
              <a:rPr lang="en-US" sz="2400" dirty="0" smtClean="0"/>
              <a:t>Rs.80695/80475(unaided</a:t>
            </a:r>
            <a:r>
              <a:rPr lang="en-US" sz="2400" dirty="0" smtClean="0"/>
              <a:t>) they can write full amount. </a:t>
            </a:r>
          </a:p>
          <a:p>
            <a:r>
              <a:rPr lang="en-US" sz="2400" dirty="0" smtClean="0"/>
              <a:t>Note:- </a:t>
            </a:r>
            <a:r>
              <a:rPr lang="en-US" sz="2400" b="1" dirty="0" smtClean="0"/>
              <a:t>Only St category</a:t>
            </a:r>
            <a:r>
              <a:rPr lang="en-US" sz="2400" dirty="0" smtClean="0"/>
              <a:t> students must write fee paid Rs.2204/1984(aided) &amp; </a:t>
            </a:r>
            <a:r>
              <a:rPr lang="en-US" sz="2400" dirty="0" smtClean="0"/>
              <a:t>Rs.10729/10869.</a:t>
            </a:r>
            <a:endParaRPr lang="en-US" sz="2400" dirty="0" smtClean="0"/>
          </a:p>
          <a:p>
            <a:endParaRPr lang="en-US" sz="2400" dirty="0" smtClean="0"/>
          </a:p>
          <a:p>
            <a:endParaRPr lang="en-US" sz="2400" dirty="0" smtClean="0"/>
          </a:p>
          <a:p>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
            </a:r>
            <a:br>
              <a:rPr lang="en-US" sz="3100" dirty="0" smtClean="0"/>
            </a:br>
            <a:r>
              <a:rPr lang="en-US" sz="3100" dirty="0" smtClean="0"/>
              <a:t>Upload in Pass Qualification menu</a:t>
            </a:r>
            <a:br>
              <a:rPr lang="en-US" sz="3100" dirty="0" smtClean="0"/>
            </a:br>
            <a:r>
              <a:rPr lang="en-US" sz="3100" dirty="0" smtClean="0"/>
              <a:t>Note :if any gap upload Gap certificate </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229600" cy="3900501"/>
          </a:xfrm>
        </p:spPr>
        <p:txBody>
          <a:bodyPr>
            <a:normAutofit fontScale="85000" lnSpcReduction="20000"/>
          </a:bodyPr>
          <a:lstStyle/>
          <a:p>
            <a:r>
              <a:rPr lang="en-US" dirty="0" smtClean="0"/>
              <a:t>10</a:t>
            </a:r>
            <a:r>
              <a:rPr lang="en-US" baseline="30000" dirty="0" smtClean="0"/>
              <a:t>th</a:t>
            </a:r>
            <a:r>
              <a:rPr lang="en-US" dirty="0" smtClean="0"/>
              <a:t> </a:t>
            </a:r>
            <a:r>
              <a:rPr lang="en-US" dirty="0" err="1" smtClean="0"/>
              <a:t>marksheet</a:t>
            </a:r>
            <a:r>
              <a:rPr lang="en-US" dirty="0" smtClean="0"/>
              <a:t> (for CBSC and ICSC conversion </a:t>
            </a:r>
            <a:r>
              <a:rPr lang="en-US" dirty="0" err="1" smtClean="0"/>
              <a:t>marksheet</a:t>
            </a:r>
            <a:r>
              <a:rPr lang="en-US" dirty="0" smtClean="0"/>
              <a:t> and board </a:t>
            </a:r>
            <a:r>
              <a:rPr lang="en-US" dirty="0" err="1" smtClean="0"/>
              <a:t>marksheet</a:t>
            </a:r>
            <a:r>
              <a:rPr lang="en-US" dirty="0" smtClean="0"/>
              <a:t>)</a:t>
            </a:r>
          </a:p>
          <a:p>
            <a:r>
              <a:rPr lang="en-US" dirty="0" smtClean="0"/>
              <a:t>12</a:t>
            </a:r>
            <a:r>
              <a:rPr lang="en-US" baseline="30000" dirty="0" smtClean="0"/>
              <a:t>th</a:t>
            </a:r>
            <a:r>
              <a:rPr lang="en-US" dirty="0" smtClean="0"/>
              <a:t> </a:t>
            </a:r>
            <a:r>
              <a:rPr lang="en-US" dirty="0" err="1" smtClean="0"/>
              <a:t>marksheet</a:t>
            </a:r>
            <a:r>
              <a:rPr lang="en-US" dirty="0" smtClean="0"/>
              <a:t> /ITI MARKSHEET </a:t>
            </a:r>
            <a:r>
              <a:rPr lang="en-US" dirty="0" smtClean="0"/>
              <a:t>(only for </a:t>
            </a:r>
            <a:r>
              <a:rPr lang="en-US" dirty="0" err="1" smtClean="0"/>
              <a:t>dsy</a:t>
            </a:r>
            <a:r>
              <a:rPr lang="en-US" dirty="0" smtClean="0"/>
              <a:t>. Student who pass 12</a:t>
            </a:r>
            <a:r>
              <a:rPr lang="en-US" baseline="30000" dirty="0" smtClean="0"/>
              <a:t>th</a:t>
            </a:r>
            <a:r>
              <a:rPr lang="en-US" dirty="0" smtClean="0"/>
              <a:t> and admitted in FY these students are not eligible for scholarship even if they didn’t taken it in 11</a:t>
            </a:r>
            <a:r>
              <a:rPr lang="en-US" baseline="30000" dirty="0" smtClean="0"/>
              <a:t>th</a:t>
            </a:r>
            <a:r>
              <a:rPr lang="en-US" dirty="0" smtClean="0"/>
              <a:t> &amp; 12</a:t>
            </a:r>
            <a:r>
              <a:rPr lang="en-US" baseline="30000" dirty="0" smtClean="0"/>
              <a:t>th</a:t>
            </a:r>
            <a:r>
              <a:rPr lang="en-US" dirty="0" smtClean="0"/>
              <a:t> as per Government norms.</a:t>
            </a:r>
            <a:endParaRPr lang="en-US" dirty="0" smtClean="0"/>
          </a:p>
          <a:p>
            <a:r>
              <a:rPr lang="en-US" dirty="0" smtClean="0"/>
              <a:t>Upload Following Documents in Hostel details menu:- Hostel fee receipt ( do not upload online copy proper fee receipt required) and Hostel Certificate of warden/ Rent </a:t>
            </a:r>
            <a:r>
              <a:rPr lang="en-US" dirty="0" smtClean="0"/>
              <a:t>agreement + light bill of rented </a:t>
            </a:r>
            <a:r>
              <a:rPr lang="en-US" dirty="0" err="1" smtClean="0"/>
              <a:t>hous</a:t>
            </a:r>
            <a:r>
              <a:rPr lang="en-US" dirty="0" smtClean="0"/>
              <a:t> + </a:t>
            </a:r>
            <a:r>
              <a:rPr lang="en-US" dirty="0" err="1" smtClean="0"/>
              <a:t>adharcard</a:t>
            </a:r>
            <a:r>
              <a:rPr lang="en-US" dirty="0" smtClean="0"/>
              <a:t> of student &amp; owner.</a:t>
            </a:r>
            <a:endParaRPr lang="en-US" dirty="0" smtClean="0"/>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UPLOAD ALL THESE ORIGINAL DOCUMENTS IN ALL SCHEME MENU</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Undertaking</a:t>
            </a:r>
          </a:p>
          <a:p>
            <a:r>
              <a:rPr lang="en-US" dirty="0" smtClean="0"/>
              <a:t>Leaving certificate (latest) </a:t>
            </a:r>
          </a:p>
          <a:p>
            <a:r>
              <a:rPr lang="en-US" dirty="0" smtClean="0"/>
              <a:t>Ration card </a:t>
            </a:r>
            <a:r>
              <a:rPr lang="en-US" dirty="0" err="1" smtClean="0"/>
              <a:t>xerox</a:t>
            </a:r>
            <a:endParaRPr lang="en-US" dirty="0" smtClean="0"/>
          </a:p>
          <a:p>
            <a:r>
              <a:rPr lang="en-US" dirty="0" smtClean="0"/>
              <a:t>In caste </a:t>
            </a:r>
            <a:r>
              <a:rPr lang="en-US" dirty="0" err="1" smtClean="0"/>
              <a:t>validty</a:t>
            </a:r>
            <a:r>
              <a:rPr lang="en-US" dirty="0" smtClean="0"/>
              <a:t> column upload students caste certificate Note : </a:t>
            </a:r>
            <a:r>
              <a:rPr lang="en-US" b="1" dirty="0" smtClean="0"/>
              <a:t>Only ST student whose income is above Rs.250000 they must upload caste validity other than ST they can upload caste certificate</a:t>
            </a:r>
          </a:p>
          <a:p>
            <a:r>
              <a:rPr lang="en-US" dirty="0" smtClean="0"/>
              <a:t>Current </a:t>
            </a:r>
            <a:r>
              <a:rPr lang="en-US" dirty="0" smtClean="0"/>
              <a:t>year </a:t>
            </a:r>
            <a:r>
              <a:rPr lang="en-US" dirty="0" err="1" smtClean="0"/>
              <a:t>Alpa</a:t>
            </a:r>
            <a:r>
              <a:rPr lang="en-US" dirty="0" smtClean="0"/>
              <a:t> </a:t>
            </a:r>
            <a:r>
              <a:rPr lang="en-US" dirty="0" err="1" smtClean="0"/>
              <a:t>bhu</a:t>
            </a:r>
            <a:r>
              <a:rPr lang="en-US" dirty="0" smtClean="0"/>
              <a:t> </a:t>
            </a:r>
            <a:r>
              <a:rPr lang="en-US" dirty="0" err="1" smtClean="0"/>
              <a:t>darkh</a:t>
            </a:r>
            <a:r>
              <a:rPr lang="en-US" dirty="0" smtClean="0"/>
              <a:t> </a:t>
            </a:r>
            <a:r>
              <a:rPr lang="en-US" dirty="0" err="1" smtClean="0"/>
              <a:t>dakhla</a:t>
            </a:r>
            <a:r>
              <a:rPr lang="en-US" dirty="0" smtClean="0"/>
              <a:t> or Register </a:t>
            </a:r>
            <a:r>
              <a:rPr lang="en-US" dirty="0" err="1" smtClean="0"/>
              <a:t>labour</a:t>
            </a:r>
            <a:r>
              <a:rPr lang="en-US" dirty="0" smtClean="0"/>
              <a:t> document for hostel scholarship ( any one</a:t>
            </a:r>
            <a:r>
              <a:rPr lang="en-US" dirty="0" smtClean="0"/>
              <a:t>) it is not </a:t>
            </a:r>
            <a:r>
              <a:rPr lang="en-US" dirty="0" err="1" smtClean="0"/>
              <a:t>mandetory</a:t>
            </a:r>
            <a:r>
              <a:rPr lang="en-US" dirty="0" smtClean="0"/>
              <a:t> only hostel certificate also can get scholarship of hostel.</a:t>
            </a:r>
            <a:endParaRPr lang="en-US" dirty="0" smtClean="0"/>
          </a:p>
          <a:p>
            <a:endParaRPr lang="en-US" b="1"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a:off x="6248400" y="2286000"/>
            <a:ext cx="1447800" cy="990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276600" y="3276600"/>
            <a:ext cx="4267200" cy="400110"/>
          </a:xfrm>
          <a:prstGeom prst="rect">
            <a:avLst/>
          </a:prstGeom>
          <a:solidFill>
            <a:srgbClr val="FFFF00"/>
          </a:solidFill>
        </p:spPr>
        <p:txBody>
          <a:bodyPr wrap="square" rtlCol="0">
            <a:spAutoFit/>
          </a:bodyPr>
          <a:lstStyle/>
          <a:p>
            <a:r>
              <a:rPr lang="en-US" sz="2000" b="1" dirty="0" smtClean="0">
                <a:solidFill>
                  <a:srgbClr val="FF0000"/>
                </a:solidFill>
              </a:rPr>
              <a:t>Click on the Post Matric Scholarship</a:t>
            </a:r>
            <a:endParaRPr lang="en-US" sz="2000" b="1" dirty="0">
              <a:solidFill>
                <a:srgbClr val="FF0000"/>
              </a:solidFill>
            </a:endParaRPr>
          </a:p>
        </p:txBody>
      </p:sp>
    </p:spTree>
    <p:extLst>
      <p:ext uri="{BB962C8B-B14F-4D97-AF65-F5344CB8AC3E}">
        <p14:creationId xmlns:p14="http://schemas.microsoft.com/office/powerpoint/2010/main" val="119357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6220265" y="2971800"/>
            <a:ext cx="1600200" cy="54864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495800" y="3535737"/>
            <a:ext cx="3934265" cy="1200329"/>
          </a:xfrm>
          <a:prstGeom prst="rect">
            <a:avLst/>
          </a:prstGeom>
          <a:solidFill>
            <a:srgbClr val="FFFF00"/>
          </a:solidFill>
        </p:spPr>
        <p:txBody>
          <a:bodyPr wrap="square" rtlCol="0">
            <a:spAutoFit/>
          </a:bodyPr>
          <a:lstStyle/>
          <a:p>
            <a:r>
              <a:rPr lang="en-US" sz="2400" b="1" dirty="0" smtClean="0">
                <a:solidFill>
                  <a:srgbClr val="FF0000"/>
                </a:solidFill>
              </a:rPr>
              <a:t>Click on New Registration, if you are filling this form first time</a:t>
            </a:r>
            <a:r>
              <a:rPr lang="en-US" dirty="0" smtClean="0">
                <a:solidFill>
                  <a:srgbClr val="FF0000"/>
                </a:solidFill>
              </a:rPr>
              <a:t>. </a:t>
            </a:r>
            <a:endParaRPr lang="en-US" dirty="0">
              <a:solidFill>
                <a:srgbClr val="FF0000"/>
              </a:solidFill>
            </a:endParaRPr>
          </a:p>
        </p:txBody>
      </p:sp>
    </p:spTree>
    <p:extLst>
      <p:ext uri="{BB962C8B-B14F-4D97-AF65-F5344CB8AC3E}">
        <p14:creationId xmlns:p14="http://schemas.microsoft.com/office/powerpoint/2010/main" val="1190116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6477000" y="3505200"/>
            <a:ext cx="1447800"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667000" y="3225968"/>
            <a:ext cx="3810000" cy="1015663"/>
          </a:xfrm>
          <a:prstGeom prst="rect">
            <a:avLst/>
          </a:prstGeom>
          <a:solidFill>
            <a:srgbClr val="FFFF00"/>
          </a:solidFill>
        </p:spPr>
        <p:txBody>
          <a:bodyPr wrap="square" rtlCol="0">
            <a:spAutoFit/>
          </a:bodyPr>
          <a:lstStyle/>
          <a:p>
            <a:r>
              <a:rPr lang="en-US" sz="2000" b="1" dirty="0" smtClean="0">
                <a:solidFill>
                  <a:srgbClr val="FF0000"/>
                </a:solidFill>
              </a:rPr>
              <a:t>If you have filled this form in previous Academic year, you need to use applicant login option.</a:t>
            </a:r>
            <a:endParaRPr lang="en-US" sz="2000" b="1" dirty="0">
              <a:solidFill>
                <a:srgbClr val="FF0000"/>
              </a:solidFill>
            </a:endParaRPr>
          </a:p>
        </p:txBody>
      </p:sp>
    </p:spTree>
    <p:extLst>
      <p:ext uri="{BB962C8B-B14F-4D97-AF65-F5344CB8AC3E}">
        <p14:creationId xmlns:p14="http://schemas.microsoft.com/office/powerpoint/2010/main" val="1893202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2851817" y="3244334"/>
            <a:ext cx="3440365" cy="369332"/>
          </a:xfrm>
          <a:prstGeom prst="rect">
            <a:avLst/>
          </a:prstGeom>
        </p:spPr>
        <p:txBody>
          <a:bodyPr wrap="none">
            <a:spAutoFit/>
          </a:bodyPr>
          <a:lstStyle/>
          <a:p>
            <a:r>
              <a:rPr lang="en-US" dirty="0" smtClean="0">
                <a:solidFill>
                  <a:srgbClr val="FF0000"/>
                </a:solidFill>
              </a:rPr>
              <a:t>ENTER EMAIL ID AND GET VERFIED</a:t>
            </a:r>
            <a:endParaRPr lang="en-US" dirty="0">
              <a:solidFill>
                <a:srgbClr val="FF0000"/>
              </a:solidFill>
            </a:endParaRPr>
          </a:p>
        </p:txBody>
      </p:sp>
      <p:pic>
        <p:nvPicPr>
          <p:cNvPr id="2050" name="Picture 2"/>
          <p:cNvPicPr>
            <a:picLocks noChangeAspect="1" noChangeArrowheads="1"/>
          </p:cNvPicPr>
          <p:nvPr/>
        </p:nvPicPr>
        <p:blipFill>
          <a:blip r:embed="rId2"/>
          <a:srcRect/>
          <a:stretch>
            <a:fillRect/>
          </a:stretch>
        </p:blipFill>
        <p:spPr bwMode="auto">
          <a:xfrm>
            <a:off x="0" y="0"/>
            <a:ext cx="15240000" cy="8572500"/>
          </a:xfrm>
          <a:prstGeom prst="rect">
            <a:avLst/>
          </a:prstGeom>
          <a:noFill/>
          <a:ln w="9525">
            <a:noFill/>
            <a:miter lim="800000"/>
            <a:headEnd/>
            <a:tailEnd/>
          </a:ln>
          <a:effectLst/>
        </p:spPr>
      </p:pic>
      <p:sp>
        <p:nvSpPr>
          <p:cNvPr id="6" name="TextBox 5"/>
          <p:cNvSpPr txBox="1"/>
          <p:nvPr/>
        </p:nvSpPr>
        <p:spPr>
          <a:xfrm>
            <a:off x="6572264" y="1714488"/>
            <a:ext cx="4929222" cy="369332"/>
          </a:xfrm>
          <a:prstGeom prst="rect">
            <a:avLst/>
          </a:prstGeom>
          <a:noFill/>
        </p:spPr>
        <p:txBody>
          <a:bodyPr wrap="square" rtlCol="0">
            <a:spAutoFit/>
          </a:bodyPr>
          <a:lstStyle/>
          <a:p>
            <a:r>
              <a:rPr lang="en-US" dirty="0" smtClean="0">
                <a:solidFill>
                  <a:srgbClr val="FF0000"/>
                </a:solidFill>
              </a:rPr>
              <a:t>ENTER STUDENTS NAME AS PER ADHAR CARD</a:t>
            </a:r>
            <a:endParaRPr lang="en-US" dirty="0">
              <a:solidFill>
                <a:srgbClr val="FF0000"/>
              </a:solidFill>
            </a:endParaRPr>
          </a:p>
        </p:txBody>
      </p:sp>
      <p:sp>
        <p:nvSpPr>
          <p:cNvPr id="7" name="TextBox 6"/>
          <p:cNvSpPr txBox="1"/>
          <p:nvPr/>
        </p:nvSpPr>
        <p:spPr>
          <a:xfrm>
            <a:off x="8929718" y="3143248"/>
            <a:ext cx="2857520" cy="1200329"/>
          </a:xfrm>
          <a:prstGeom prst="rect">
            <a:avLst/>
          </a:prstGeom>
          <a:noFill/>
        </p:spPr>
        <p:txBody>
          <a:bodyPr wrap="square" rtlCol="0">
            <a:spAutoFit/>
          </a:bodyPr>
          <a:lstStyle/>
          <a:p>
            <a:r>
              <a:rPr lang="en-US" b="1" dirty="0" smtClean="0">
                <a:solidFill>
                  <a:srgbClr val="FF0000"/>
                </a:solidFill>
              </a:rPr>
              <a:t>STUDENTS MUST PRESERVE ID PASSWORD CAREFULLY TILL COMPLITION OF EDUCATION</a:t>
            </a:r>
            <a:endParaRPr lang="en-US" b="1" dirty="0">
              <a:solidFill>
                <a:srgbClr val="FF0000"/>
              </a:solidFill>
            </a:endParaRPr>
          </a:p>
        </p:txBody>
      </p:sp>
      <p:cxnSp>
        <p:nvCxnSpPr>
          <p:cNvPr id="9" name="Straight Arrow Connector 8"/>
          <p:cNvCxnSpPr/>
          <p:nvPr/>
        </p:nvCxnSpPr>
        <p:spPr>
          <a:xfrm rot="10800000">
            <a:off x="5357818" y="2786058"/>
            <a:ext cx="3500462"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1"/>
          </p:cNvCxnSpPr>
          <p:nvPr/>
        </p:nvCxnSpPr>
        <p:spPr>
          <a:xfrm rot="10800000" flipV="1">
            <a:off x="4857752" y="1899154"/>
            <a:ext cx="1714512" cy="29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6477000" y="3505200"/>
            <a:ext cx="1447800"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667000" y="3225968"/>
            <a:ext cx="3810000" cy="400110"/>
          </a:xfrm>
          <a:prstGeom prst="rect">
            <a:avLst/>
          </a:prstGeom>
          <a:solidFill>
            <a:srgbClr val="FFFF00"/>
          </a:solidFill>
        </p:spPr>
        <p:txBody>
          <a:bodyPr wrap="square" rtlCol="0">
            <a:spAutoFit/>
          </a:bodyPr>
          <a:lstStyle/>
          <a:p>
            <a:r>
              <a:rPr lang="en-US" sz="2000" b="1" dirty="0" smtClean="0">
                <a:solidFill>
                  <a:srgbClr val="FF0000"/>
                </a:solidFill>
              </a:rPr>
              <a:t>Now use applicant login details</a:t>
            </a:r>
            <a:endParaRPr lang="en-US" sz="2000" b="1" dirty="0">
              <a:solidFill>
                <a:srgbClr val="FF0000"/>
              </a:solidFill>
            </a:endParaRPr>
          </a:p>
        </p:txBody>
      </p:sp>
    </p:spTree>
    <p:extLst>
      <p:ext uri="{BB962C8B-B14F-4D97-AF65-F5344CB8AC3E}">
        <p14:creationId xmlns:p14="http://schemas.microsoft.com/office/powerpoint/2010/main" val="1893202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5" name="Picture 3"/>
          <p:cNvPicPr>
            <a:picLocks noChangeAspect="1" noChangeArrowheads="1"/>
          </p:cNvPicPr>
          <p:nvPr/>
        </p:nvPicPr>
        <p:blipFill>
          <a:blip r:embed="rId2"/>
          <a:srcRect/>
          <a:stretch>
            <a:fillRect/>
          </a:stretch>
        </p:blipFill>
        <p:spPr bwMode="auto">
          <a:xfrm>
            <a:off x="0" y="-142900"/>
            <a:ext cx="15240000" cy="8572500"/>
          </a:xfrm>
          <a:prstGeom prst="rect">
            <a:avLst/>
          </a:prstGeom>
          <a:noFill/>
          <a:ln w="9525">
            <a:noFill/>
            <a:miter lim="800000"/>
            <a:headEnd/>
            <a:tailEnd/>
          </a:ln>
          <a:effectLst/>
        </p:spPr>
      </p:pic>
      <p:sp>
        <p:nvSpPr>
          <p:cNvPr id="6" name="TextBox 5"/>
          <p:cNvSpPr txBox="1"/>
          <p:nvPr/>
        </p:nvSpPr>
        <p:spPr>
          <a:xfrm>
            <a:off x="214282" y="3857628"/>
            <a:ext cx="3000396" cy="369332"/>
          </a:xfrm>
          <a:prstGeom prst="rect">
            <a:avLst/>
          </a:prstGeom>
          <a:noFill/>
        </p:spPr>
        <p:txBody>
          <a:bodyPr wrap="square" rtlCol="0">
            <a:spAutoFit/>
          </a:bodyPr>
          <a:lstStyle/>
          <a:p>
            <a:r>
              <a:rPr lang="en-US" dirty="0" smtClean="0">
                <a:solidFill>
                  <a:srgbClr val="FF0000"/>
                </a:solidFill>
              </a:rPr>
              <a:t>SELECT YES</a:t>
            </a:r>
            <a:endParaRPr lang="en-US" dirty="0">
              <a:solidFill>
                <a:srgbClr val="FF0000"/>
              </a:solidFill>
            </a:endParaRPr>
          </a:p>
        </p:txBody>
      </p:sp>
      <p:sp>
        <p:nvSpPr>
          <p:cNvPr id="7" name="TextBox 6"/>
          <p:cNvSpPr txBox="1"/>
          <p:nvPr/>
        </p:nvSpPr>
        <p:spPr>
          <a:xfrm>
            <a:off x="4071934" y="5072074"/>
            <a:ext cx="6286544" cy="1477328"/>
          </a:xfrm>
          <a:prstGeom prst="rect">
            <a:avLst/>
          </a:prstGeom>
          <a:noFill/>
        </p:spPr>
        <p:txBody>
          <a:bodyPr wrap="square" rtlCol="0">
            <a:spAutoFit/>
          </a:bodyPr>
          <a:lstStyle/>
          <a:p>
            <a:r>
              <a:rPr lang="en-US" dirty="0" smtClean="0">
                <a:solidFill>
                  <a:srgbClr val="FF0000"/>
                </a:solidFill>
              </a:rPr>
              <a:t>ENTER STUDENTS ADHAR NO AND GET OTP ON ADHAR BASE MOBILE NUMBER. </a:t>
            </a:r>
            <a:r>
              <a:rPr lang="en-US" b="1" u="sng" dirty="0" smtClean="0">
                <a:solidFill>
                  <a:srgbClr val="FF0000"/>
                </a:solidFill>
              </a:rPr>
              <a:t>STUDENTS BANK ACCOUNT ALSO MUST LINK WITH THIS MOBILE NO. IF NOT GOVERNMENT WILL NOT DISBURSE SCHOLARSHIP TO STUDENT THEN STUDENT HAVE TO PAY PENDING FEE SO BE CAREFULL</a:t>
            </a:r>
            <a:endParaRPr lang="en-US" b="1" u="sng" dirty="0">
              <a:solidFill>
                <a:srgbClr val="FF0000"/>
              </a:solidFill>
            </a:endParaRPr>
          </a:p>
        </p:txBody>
      </p:sp>
      <p:cxnSp>
        <p:nvCxnSpPr>
          <p:cNvPr id="9" name="Straight Arrow Connector 8"/>
          <p:cNvCxnSpPr/>
          <p:nvPr/>
        </p:nvCxnSpPr>
        <p:spPr>
          <a:xfrm rot="10800000">
            <a:off x="1643042" y="4071942"/>
            <a:ext cx="1571636"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9001156" y="4000504"/>
            <a:ext cx="1571636" cy="10001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srcRect/>
          <a:stretch>
            <a:fillRect/>
          </a:stretch>
        </p:blipFill>
        <p:spPr bwMode="auto">
          <a:xfrm>
            <a:off x="0" y="0"/>
            <a:ext cx="15240000" cy="8572500"/>
          </a:xfrm>
          <a:prstGeom prst="rect">
            <a:avLst/>
          </a:prstGeom>
          <a:noFill/>
          <a:ln w="9525">
            <a:noFill/>
            <a:miter lim="800000"/>
            <a:headEnd/>
            <a:tailEnd/>
          </a:ln>
          <a:effectLst/>
        </p:spPr>
      </p:pic>
      <p:sp>
        <p:nvSpPr>
          <p:cNvPr id="5" name="TextBox 4"/>
          <p:cNvSpPr txBox="1"/>
          <p:nvPr/>
        </p:nvSpPr>
        <p:spPr>
          <a:xfrm>
            <a:off x="5643570" y="4572008"/>
            <a:ext cx="3500430" cy="369332"/>
          </a:xfrm>
          <a:prstGeom prst="rect">
            <a:avLst/>
          </a:prstGeom>
          <a:noFill/>
        </p:spPr>
        <p:txBody>
          <a:bodyPr wrap="square" rtlCol="0">
            <a:spAutoFit/>
          </a:bodyPr>
          <a:lstStyle/>
          <a:p>
            <a:r>
              <a:rPr lang="en-US" dirty="0" smtClean="0">
                <a:solidFill>
                  <a:srgbClr val="FF0000"/>
                </a:solidFill>
              </a:rPr>
              <a:t>SELECT I AGREE</a:t>
            </a:r>
            <a:endParaRPr lang="en-US" dirty="0">
              <a:solidFill>
                <a:srgbClr val="FF0000"/>
              </a:solidFill>
            </a:endParaRPr>
          </a:p>
        </p:txBody>
      </p:sp>
      <p:cxnSp>
        <p:nvCxnSpPr>
          <p:cNvPr id="7" name="Straight Arrow Connector 6"/>
          <p:cNvCxnSpPr/>
          <p:nvPr/>
        </p:nvCxnSpPr>
        <p:spPr>
          <a:xfrm rot="10800000">
            <a:off x="4500562" y="3857628"/>
            <a:ext cx="1285884"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srcRect/>
          <a:stretch>
            <a:fillRect/>
          </a:stretch>
        </p:blipFill>
        <p:spPr bwMode="auto">
          <a:xfrm>
            <a:off x="0" y="0"/>
            <a:ext cx="15240000" cy="8572500"/>
          </a:xfrm>
          <a:prstGeom prst="rect">
            <a:avLst/>
          </a:prstGeom>
          <a:noFill/>
          <a:ln w="9525">
            <a:noFill/>
            <a:miter lim="800000"/>
            <a:headEnd/>
            <a:tailEnd/>
          </a:ln>
          <a:effectLst/>
        </p:spPr>
      </p:pic>
      <p:sp>
        <p:nvSpPr>
          <p:cNvPr id="5" name="Rectangle 4"/>
          <p:cNvSpPr/>
          <p:nvPr/>
        </p:nvSpPr>
        <p:spPr>
          <a:xfrm>
            <a:off x="10572792" y="3857628"/>
            <a:ext cx="1428760"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V="1">
            <a:off x="6643702" y="5643578"/>
            <a:ext cx="2714644"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357686" y="6429396"/>
            <a:ext cx="4786314" cy="646331"/>
          </a:xfrm>
          <a:prstGeom prst="rect">
            <a:avLst/>
          </a:prstGeom>
          <a:noFill/>
        </p:spPr>
        <p:txBody>
          <a:bodyPr wrap="square" rtlCol="0">
            <a:spAutoFit/>
          </a:bodyPr>
          <a:lstStyle/>
          <a:p>
            <a:r>
              <a:rPr lang="en-US" dirty="0" smtClean="0">
                <a:solidFill>
                  <a:srgbClr val="FF0000"/>
                </a:solidFill>
              </a:rPr>
              <a:t>ENTER OTP ON WHICH YOU GET ON ADHAR BASE MOBILE NUMBER</a:t>
            </a:r>
            <a:endParaRPr lang="en-US"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6200000">
            <a:off x="4686300" y="3390900"/>
            <a:ext cx="16764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343400" y="4876800"/>
            <a:ext cx="3733800" cy="461665"/>
          </a:xfrm>
          <a:prstGeom prst="rect">
            <a:avLst/>
          </a:prstGeom>
          <a:solidFill>
            <a:srgbClr val="FFFF00"/>
          </a:solidFill>
        </p:spPr>
        <p:txBody>
          <a:bodyPr wrap="square" rtlCol="0">
            <a:spAutoFit/>
          </a:bodyPr>
          <a:lstStyle/>
          <a:p>
            <a:r>
              <a:rPr lang="en-US" sz="2400" b="1" dirty="0" smtClean="0">
                <a:solidFill>
                  <a:srgbClr val="FF0000"/>
                </a:solidFill>
              </a:rPr>
              <a:t>Click on Get aadhar status</a:t>
            </a:r>
            <a:endParaRPr lang="en-US" sz="2400" b="1" dirty="0">
              <a:solidFill>
                <a:srgbClr val="FF0000"/>
              </a:solidFill>
            </a:endParaRPr>
          </a:p>
        </p:txBody>
      </p:sp>
    </p:spTree>
    <p:extLst>
      <p:ext uri="{BB962C8B-B14F-4D97-AF65-F5344CB8AC3E}">
        <p14:creationId xmlns:p14="http://schemas.microsoft.com/office/powerpoint/2010/main" val="22942785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 y="-381001"/>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6200000">
            <a:off x="5715586" y="3619500"/>
            <a:ext cx="990600" cy="304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614202" y="4355123"/>
            <a:ext cx="4986997" cy="400110"/>
          </a:xfrm>
          <a:prstGeom prst="rect">
            <a:avLst/>
          </a:prstGeom>
          <a:solidFill>
            <a:srgbClr val="FFFF00"/>
          </a:solidFill>
        </p:spPr>
        <p:txBody>
          <a:bodyPr wrap="square" rtlCol="0">
            <a:spAutoFit/>
          </a:bodyPr>
          <a:lstStyle/>
          <a:p>
            <a:r>
              <a:rPr lang="en-US" sz="2000" b="1" dirty="0" smtClean="0">
                <a:solidFill>
                  <a:srgbClr val="FF0000"/>
                </a:solidFill>
              </a:rPr>
              <a:t>* Aadhar Number Status should be Active.</a:t>
            </a:r>
            <a:endParaRPr lang="en-US" sz="2000" b="1" dirty="0">
              <a:solidFill>
                <a:srgbClr val="FF0000"/>
              </a:solidFill>
            </a:endParaRPr>
          </a:p>
        </p:txBody>
      </p:sp>
      <p:sp>
        <p:nvSpPr>
          <p:cNvPr id="6" name="TextBox 5"/>
          <p:cNvSpPr txBox="1"/>
          <p:nvPr/>
        </p:nvSpPr>
        <p:spPr>
          <a:xfrm>
            <a:off x="1752600" y="4876800"/>
            <a:ext cx="7391400" cy="923330"/>
          </a:xfrm>
          <a:prstGeom prst="rect">
            <a:avLst/>
          </a:prstGeom>
          <a:solidFill>
            <a:srgbClr val="FFFF00"/>
          </a:solidFill>
        </p:spPr>
        <p:txBody>
          <a:bodyPr wrap="square" rtlCol="0">
            <a:spAutoFit/>
          </a:bodyPr>
          <a:lstStyle/>
          <a:p>
            <a:r>
              <a:rPr lang="en-US" b="1" dirty="0" smtClean="0">
                <a:solidFill>
                  <a:srgbClr val="FF0000"/>
                </a:solidFill>
              </a:rPr>
              <a:t>If your aadhar Number status is deactive or if it is not showing here then you need to link your aadhar number with your bank account. Visit to your Bank with aadhar linking form.</a:t>
            </a:r>
            <a:endParaRPr lang="en-US" b="1" dirty="0">
              <a:solidFill>
                <a:srgbClr val="FF0000"/>
              </a:solidFill>
            </a:endParaRPr>
          </a:p>
        </p:txBody>
      </p:sp>
    </p:spTree>
    <p:extLst>
      <p:ext uri="{BB962C8B-B14F-4D97-AF65-F5344CB8AC3E}">
        <p14:creationId xmlns:p14="http://schemas.microsoft.com/office/powerpoint/2010/main" val="1331220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eft Arrow 4"/>
          <p:cNvSpPr/>
          <p:nvPr/>
        </p:nvSpPr>
        <p:spPr>
          <a:xfrm>
            <a:off x="1295400" y="2590800"/>
            <a:ext cx="1502898" cy="5334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438400" y="3657600"/>
            <a:ext cx="4572000" cy="400110"/>
          </a:xfrm>
          <a:prstGeom prst="rect">
            <a:avLst/>
          </a:prstGeom>
          <a:solidFill>
            <a:srgbClr val="FFFF00"/>
          </a:solidFill>
        </p:spPr>
        <p:txBody>
          <a:bodyPr wrap="square" rtlCol="0">
            <a:spAutoFit/>
          </a:bodyPr>
          <a:lstStyle/>
          <a:p>
            <a:r>
              <a:rPr lang="en-US" sz="2000" b="1" dirty="0" smtClean="0">
                <a:solidFill>
                  <a:srgbClr val="FF0000"/>
                </a:solidFill>
              </a:rPr>
              <a:t>Click on the Profile option…</a:t>
            </a:r>
            <a:endParaRPr lang="en-US" sz="2000" b="1" dirty="0">
              <a:solidFill>
                <a:srgbClr val="FF0000"/>
              </a:solidFill>
            </a:endParaRPr>
          </a:p>
        </p:txBody>
      </p:sp>
    </p:spTree>
    <p:extLst>
      <p:ext uri="{BB962C8B-B14F-4D97-AF65-F5344CB8AC3E}">
        <p14:creationId xmlns:p14="http://schemas.microsoft.com/office/powerpoint/2010/main" val="4642847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srcRect/>
          <a:stretch>
            <a:fillRect/>
          </a:stretch>
        </p:blipFill>
        <p:spPr bwMode="auto">
          <a:xfrm>
            <a:off x="0" y="0"/>
            <a:ext cx="15240000" cy="8572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000628" y="642918"/>
            <a:ext cx="4572032" cy="369332"/>
          </a:xfrm>
          <a:prstGeom prst="rect">
            <a:avLst/>
          </a:prstGeom>
          <a:noFill/>
        </p:spPr>
        <p:txBody>
          <a:bodyPr wrap="square" rtlCol="0">
            <a:spAutoFit/>
          </a:bodyPr>
          <a:lstStyle/>
          <a:p>
            <a:r>
              <a:rPr lang="en-US" dirty="0" smtClean="0">
                <a:solidFill>
                  <a:srgbClr val="FF0000"/>
                </a:solidFill>
              </a:rPr>
              <a:t>READ ALL INSTRUCTIONS CAREFULLY</a:t>
            </a:r>
            <a:endParaRPr lang="en-US"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srcRect/>
          <a:stretch>
            <a:fillRect/>
          </a:stretch>
        </p:blipFill>
        <p:spPr bwMode="auto">
          <a:xfrm>
            <a:off x="0" y="0"/>
            <a:ext cx="15240000" cy="8572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9144000" y="6286520"/>
            <a:ext cx="3286180" cy="369332"/>
          </a:xfrm>
          <a:prstGeom prst="rect">
            <a:avLst/>
          </a:prstGeom>
          <a:noFill/>
        </p:spPr>
        <p:txBody>
          <a:bodyPr wrap="square" rtlCol="0">
            <a:spAutoFit/>
          </a:bodyPr>
          <a:lstStyle/>
          <a:p>
            <a:r>
              <a:rPr lang="en-US" dirty="0" smtClean="0">
                <a:solidFill>
                  <a:srgbClr val="FF0000"/>
                </a:solidFill>
              </a:rPr>
              <a:t>CLICK ON OK</a:t>
            </a:r>
            <a:endParaRPr lang="en-US" dirty="0">
              <a:solidFill>
                <a:srgbClr val="FF0000"/>
              </a:solidFill>
            </a:endParaRPr>
          </a:p>
        </p:txBody>
      </p:sp>
      <p:cxnSp>
        <p:nvCxnSpPr>
          <p:cNvPr id="7" name="Straight Arrow Connector 6"/>
          <p:cNvCxnSpPr/>
          <p:nvPr/>
        </p:nvCxnSpPr>
        <p:spPr>
          <a:xfrm rot="10800000" flipV="1">
            <a:off x="7858148" y="6643710"/>
            <a:ext cx="1285852"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596336" y="4077072"/>
            <a:ext cx="1656184" cy="1200329"/>
          </a:xfrm>
          <a:prstGeom prst="rect">
            <a:avLst/>
          </a:prstGeom>
          <a:noFill/>
        </p:spPr>
        <p:txBody>
          <a:bodyPr wrap="square" rtlCol="0">
            <a:spAutoFit/>
          </a:bodyPr>
          <a:lstStyle/>
          <a:p>
            <a:r>
              <a:rPr lang="en-US" dirty="0" smtClean="0"/>
              <a:t>Click on this for linking this form with </a:t>
            </a:r>
            <a:r>
              <a:rPr lang="en-US" dirty="0" err="1" smtClean="0"/>
              <a:t>adhar</a:t>
            </a:r>
            <a:endParaRPr lang="en-IN" dirty="0"/>
          </a:p>
        </p:txBody>
      </p:sp>
      <p:cxnSp>
        <p:nvCxnSpPr>
          <p:cNvPr id="8" name="Straight Arrow Connector 7"/>
          <p:cNvCxnSpPr/>
          <p:nvPr/>
        </p:nvCxnSpPr>
        <p:spPr>
          <a:xfrm flipH="1">
            <a:off x="5940152" y="4509120"/>
            <a:ext cx="15841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773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eft Arrow 3"/>
          <p:cNvSpPr/>
          <p:nvPr/>
        </p:nvSpPr>
        <p:spPr>
          <a:xfrm>
            <a:off x="5943600" y="2895600"/>
            <a:ext cx="762000" cy="533400"/>
          </a:xfrm>
          <a:prstGeom prst="lef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TextBox 4"/>
          <p:cNvSpPr txBox="1"/>
          <p:nvPr/>
        </p:nvSpPr>
        <p:spPr>
          <a:xfrm>
            <a:off x="6705600" y="2255071"/>
            <a:ext cx="2590800" cy="707886"/>
          </a:xfrm>
          <a:prstGeom prst="rect">
            <a:avLst/>
          </a:prstGeom>
          <a:solidFill>
            <a:srgbClr val="FFFF00"/>
          </a:solidFill>
        </p:spPr>
        <p:txBody>
          <a:bodyPr wrap="square" rtlCol="0">
            <a:spAutoFit/>
          </a:bodyPr>
          <a:lstStyle/>
          <a:p>
            <a:r>
              <a:rPr lang="en-US" sz="2000" b="1" dirty="0" smtClean="0">
                <a:solidFill>
                  <a:srgbClr val="FF0000"/>
                </a:solidFill>
              </a:rPr>
              <a:t>click on Update profile as per aadhar.</a:t>
            </a:r>
            <a:endParaRPr lang="en-US" sz="2000" b="1" dirty="0">
              <a:solidFill>
                <a:srgbClr val="FF0000"/>
              </a:solidFill>
            </a:endParaRPr>
          </a:p>
        </p:txBody>
      </p:sp>
      <p:sp>
        <p:nvSpPr>
          <p:cNvPr id="7" name="TextBox 6"/>
          <p:cNvSpPr txBox="1"/>
          <p:nvPr/>
        </p:nvSpPr>
        <p:spPr>
          <a:xfrm>
            <a:off x="4364502" y="3476519"/>
            <a:ext cx="5410200" cy="400110"/>
          </a:xfrm>
          <a:prstGeom prst="rect">
            <a:avLst/>
          </a:prstGeom>
          <a:solidFill>
            <a:srgbClr val="FFFF00"/>
          </a:solidFill>
        </p:spPr>
        <p:txBody>
          <a:bodyPr wrap="square" rtlCol="0">
            <a:spAutoFit/>
          </a:bodyPr>
          <a:lstStyle/>
          <a:p>
            <a:r>
              <a:rPr lang="en-US" sz="2000" b="1" dirty="0" smtClean="0">
                <a:solidFill>
                  <a:srgbClr val="FF0000"/>
                </a:solidFill>
              </a:rPr>
              <a:t>Then all the details will come as per aadhar…</a:t>
            </a:r>
            <a:endParaRPr lang="en-US" sz="2000" b="1" dirty="0">
              <a:solidFill>
                <a:srgbClr val="FF0000"/>
              </a:solidFill>
            </a:endParaRPr>
          </a:p>
        </p:txBody>
      </p:sp>
      <p:sp>
        <p:nvSpPr>
          <p:cNvPr id="8" name="TextBox 7"/>
          <p:cNvSpPr txBox="1"/>
          <p:nvPr/>
        </p:nvSpPr>
        <p:spPr>
          <a:xfrm>
            <a:off x="5791200" y="4267199"/>
            <a:ext cx="3505200" cy="584775"/>
          </a:xfrm>
          <a:prstGeom prst="rect">
            <a:avLst/>
          </a:prstGeom>
          <a:solidFill>
            <a:srgbClr val="FFFF00"/>
          </a:solidFill>
        </p:spPr>
        <p:txBody>
          <a:bodyPr wrap="square" rtlCol="0">
            <a:spAutoFit/>
          </a:bodyPr>
          <a:lstStyle/>
          <a:p>
            <a:r>
              <a:rPr lang="en-US" sz="3200" b="1" dirty="0" smtClean="0">
                <a:solidFill>
                  <a:srgbClr val="FF0000"/>
                </a:solidFill>
              </a:rPr>
              <a:t>Enter your email id</a:t>
            </a:r>
            <a:endParaRPr lang="en-US" sz="3200" b="1" dirty="0">
              <a:solidFill>
                <a:srgbClr val="FF0000"/>
              </a:solidFill>
            </a:endParaRPr>
          </a:p>
        </p:txBody>
      </p:sp>
      <p:sp>
        <p:nvSpPr>
          <p:cNvPr id="12" name="TextBox 11"/>
          <p:cNvSpPr txBox="1"/>
          <p:nvPr/>
        </p:nvSpPr>
        <p:spPr>
          <a:xfrm>
            <a:off x="6019800" y="5282625"/>
            <a:ext cx="3505200" cy="584775"/>
          </a:xfrm>
          <a:prstGeom prst="rect">
            <a:avLst/>
          </a:prstGeom>
          <a:solidFill>
            <a:srgbClr val="FFFF00"/>
          </a:solidFill>
        </p:spPr>
        <p:txBody>
          <a:bodyPr wrap="square" rtlCol="0">
            <a:spAutoFit/>
          </a:bodyPr>
          <a:lstStyle/>
          <a:p>
            <a:r>
              <a:rPr lang="en-US" sz="3200" b="1" dirty="0" smtClean="0">
                <a:solidFill>
                  <a:srgbClr val="FF0000"/>
                </a:solidFill>
              </a:rPr>
              <a:t>Enter your Mobile</a:t>
            </a:r>
            <a:endParaRPr lang="en-US" sz="3200" b="1" dirty="0">
              <a:solidFill>
                <a:srgbClr val="FF0000"/>
              </a:solidFill>
            </a:endParaRPr>
          </a:p>
        </p:txBody>
      </p:sp>
    </p:spTree>
    <p:extLst>
      <p:ext uri="{BB962C8B-B14F-4D97-AF65-F5344CB8AC3E}">
        <p14:creationId xmlns:p14="http://schemas.microsoft.com/office/powerpoint/2010/main" val="3263479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eft Arrow 3"/>
          <p:cNvSpPr/>
          <p:nvPr/>
        </p:nvSpPr>
        <p:spPr>
          <a:xfrm>
            <a:off x="4419600" y="2438400"/>
            <a:ext cx="609600" cy="304800"/>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TextBox 4"/>
          <p:cNvSpPr txBox="1"/>
          <p:nvPr/>
        </p:nvSpPr>
        <p:spPr>
          <a:xfrm>
            <a:off x="5334000" y="2438400"/>
            <a:ext cx="2743200" cy="400110"/>
          </a:xfrm>
          <a:prstGeom prst="rect">
            <a:avLst/>
          </a:prstGeom>
          <a:solidFill>
            <a:srgbClr val="FFFF00"/>
          </a:solidFill>
        </p:spPr>
        <p:txBody>
          <a:bodyPr wrap="square" rtlCol="0">
            <a:spAutoFit/>
          </a:bodyPr>
          <a:lstStyle/>
          <a:p>
            <a:r>
              <a:rPr lang="en-US" sz="2000" b="1" dirty="0" smtClean="0">
                <a:solidFill>
                  <a:srgbClr val="FF0000"/>
                </a:solidFill>
              </a:rPr>
              <a:t>Select your religion.</a:t>
            </a:r>
            <a:endParaRPr lang="en-US" sz="2000" b="1" dirty="0">
              <a:solidFill>
                <a:srgbClr val="FF0000"/>
              </a:solidFill>
            </a:endParaRPr>
          </a:p>
        </p:txBody>
      </p:sp>
      <p:sp>
        <p:nvSpPr>
          <p:cNvPr id="6" name="Bent Arrow 5"/>
          <p:cNvSpPr/>
          <p:nvPr/>
        </p:nvSpPr>
        <p:spPr>
          <a:xfrm>
            <a:off x="1600200" y="3505200"/>
            <a:ext cx="304800" cy="609600"/>
          </a:xfrm>
          <a:prstGeom prst="ben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76200" y="3810000"/>
            <a:ext cx="1828800" cy="707886"/>
          </a:xfrm>
          <a:prstGeom prst="rect">
            <a:avLst/>
          </a:prstGeom>
          <a:solidFill>
            <a:srgbClr val="FFFF00"/>
          </a:solidFill>
        </p:spPr>
        <p:txBody>
          <a:bodyPr wrap="square" rtlCol="0">
            <a:spAutoFit/>
          </a:bodyPr>
          <a:lstStyle/>
          <a:p>
            <a:r>
              <a:rPr lang="en-US" sz="2000" b="1" dirty="0" smtClean="0">
                <a:solidFill>
                  <a:srgbClr val="FF0000"/>
                </a:solidFill>
              </a:rPr>
              <a:t>Select your Caste Category</a:t>
            </a:r>
            <a:endParaRPr lang="en-US" sz="2000" b="1" dirty="0">
              <a:solidFill>
                <a:srgbClr val="FF0000"/>
              </a:solidFill>
            </a:endParaRPr>
          </a:p>
        </p:txBody>
      </p:sp>
      <p:sp>
        <p:nvSpPr>
          <p:cNvPr id="11" name="Double Bracket 10"/>
          <p:cNvSpPr/>
          <p:nvPr/>
        </p:nvSpPr>
        <p:spPr>
          <a:xfrm>
            <a:off x="1752600" y="3810000"/>
            <a:ext cx="7467600" cy="3200400"/>
          </a:xfrm>
          <a:prstGeom prst="bracketPair">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2" name="TextBox 11"/>
          <p:cNvSpPr txBox="1"/>
          <p:nvPr/>
        </p:nvSpPr>
        <p:spPr>
          <a:xfrm>
            <a:off x="3962400" y="6172200"/>
            <a:ext cx="5105400" cy="923330"/>
          </a:xfrm>
          <a:prstGeom prst="rect">
            <a:avLst/>
          </a:prstGeom>
          <a:solidFill>
            <a:srgbClr val="FFFF00"/>
          </a:solidFill>
        </p:spPr>
        <p:txBody>
          <a:bodyPr wrap="square" rtlCol="0">
            <a:spAutoFit/>
          </a:bodyPr>
          <a:lstStyle/>
          <a:p>
            <a:r>
              <a:rPr lang="en-US" b="1" dirty="0" smtClean="0">
                <a:solidFill>
                  <a:srgbClr val="FF0000"/>
                </a:solidFill>
              </a:rPr>
              <a:t>In this part enter your caste certificate details and upload your caste certificate (in PDF/JPG format only). </a:t>
            </a:r>
            <a:endParaRPr lang="en-US" b="1" dirty="0">
              <a:solidFill>
                <a:srgbClr val="FF0000"/>
              </a:solidFill>
            </a:endParaRPr>
          </a:p>
        </p:txBody>
      </p:sp>
    </p:spTree>
    <p:extLst>
      <p:ext uri="{BB962C8B-B14F-4D97-AF65-F5344CB8AC3E}">
        <p14:creationId xmlns:p14="http://schemas.microsoft.com/office/powerpoint/2010/main" val="20854097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192172" y="860474"/>
            <a:ext cx="5276372" cy="2308324"/>
          </a:xfrm>
          <a:prstGeom prst="rect">
            <a:avLst/>
          </a:prstGeom>
          <a:solidFill>
            <a:srgbClr val="FFFF00"/>
          </a:solidFill>
        </p:spPr>
        <p:txBody>
          <a:bodyPr wrap="square" rtlCol="0">
            <a:spAutoFit/>
          </a:bodyPr>
          <a:lstStyle/>
          <a:p>
            <a:r>
              <a:rPr lang="en-US" b="1" dirty="0" smtClean="0">
                <a:solidFill>
                  <a:srgbClr val="FF0000"/>
                </a:solidFill>
              </a:rPr>
              <a:t>Income details :-  In these details, student need to update their Income certificate details</a:t>
            </a:r>
            <a:r>
              <a:rPr lang="en-US" b="1" dirty="0" smtClean="0">
                <a:solidFill>
                  <a:srgbClr val="FF0000"/>
                </a:solidFill>
              </a:rPr>
              <a:t>. Students belong to SEBC/SBC/VJNT/OBC </a:t>
            </a:r>
            <a:r>
              <a:rPr lang="en-US" b="1" dirty="0" err="1" smtClean="0">
                <a:solidFill>
                  <a:srgbClr val="FF0000"/>
                </a:solidFill>
              </a:rPr>
              <a:t>whoes</a:t>
            </a:r>
            <a:r>
              <a:rPr lang="en-US" b="1" dirty="0" smtClean="0">
                <a:solidFill>
                  <a:srgbClr val="FF0000"/>
                </a:solidFill>
              </a:rPr>
              <a:t> income above 2.5 lakh then they must attach non crème with income certificate in one file</a:t>
            </a:r>
            <a:endParaRPr lang="en-US" b="1" dirty="0" smtClean="0">
              <a:solidFill>
                <a:srgbClr val="FF0000"/>
              </a:solidFill>
            </a:endParaRPr>
          </a:p>
          <a:p>
            <a:r>
              <a:rPr lang="en-US" b="1" dirty="0" smtClean="0">
                <a:solidFill>
                  <a:srgbClr val="FF0000"/>
                </a:solidFill>
              </a:rPr>
              <a:t>Note :- Against Cap institute level admission those income for </a:t>
            </a:r>
            <a:r>
              <a:rPr lang="en-US" b="1" dirty="0" smtClean="0">
                <a:solidFill>
                  <a:srgbClr val="FF0000"/>
                </a:solidFill>
              </a:rPr>
              <a:t>SC/ </a:t>
            </a:r>
            <a:r>
              <a:rPr lang="en-US" b="1" dirty="0">
                <a:solidFill>
                  <a:srgbClr val="FF0000"/>
                </a:solidFill>
              </a:rPr>
              <a:t>OBC/SBC/VJNT category </a:t>
            </a:r>
            <a:r>
              <a:rPr lang="en-US" b="1" dirty="0" smtClean="0">
                <a:solidFill>
                  <a:srgbClr val="FF0000"/>
                </a:solidFill>
              </a:rPr>
              <a:t>below Rs.250000/- </a:t>
            </a:r>
            <a:r>
              <a:rPr lang="en-US" b="1" dirty="0" smtClean="0">
                <a:solidFill>
                  <a:srgbClr val="FF0000"/>
                </a:solidFill>
              </a:rPr>
              <a:t>can </a:t>
            </a:r>
            <a:r>
              <a:rPr lang="en-US" b="1" dirty="0" smtClean="0">
                <a:solidFill>
                  <a:srgbClr val="FF0000"/>
                </a:solidFill>
              </a:rPr>
              <a:t>apply for scholarship</a:t>
            </a:r>
            <a:endParaRPr lang="en-US" b="1" dirty="0">
              <a:solidFill>
                <a:srgbClr val="FF0000"/>
              </a:solidFill>
            </a:endParaRPr>
          </a:p>
        </p:txBody>
      </p:sp>
      <p:sp>
        <p:nvSpPr>
          <p:cNvPr id="5" name="Right Arrow 4"/>
          <p:cNvSpPr/>
          <p:nvPr/>
        </p:nvSpPr>
        <p:spPr>
          <a:xfrm>
            <a:off x="1219200" y="1905000"/>
            <a:ext cx="533400" cy="6096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xtBox 5"/>
          <p:cNvSpPr txBox="1"/>
          <p:nvPr/>
        </p:nvSpPr>
        <p:spPr>
          <a:xfrm>
            <a:off x="-332935" y="1581834"/>
            <a:ext cx="1552135" cy="1200329"/>
          </a:xfrm>
          <a:prstGeom prst="rect">
            <a:avLst/>
          </a:prstGeom>
          <a:solidFill>
            <a:srgbClr val="FFFF00"/>
          </a:solidFill>
        </p:spPr>
        <p:txBody>
          <a:bodyPr wrap="square" rtlCol="0">
            <a:spAutoFit/>
          </a:bodyPr>
          <a:lstStyle/>
          <a:p>
            <a:r>
              <a:rPr lang="en-US" b="1" dirty="0" smtClean="0">
                <a:solidFill>
                  <a:srgbClr val="FF0000"/>
                </a:solidFill>
              </a:rPr>
              <a:t>Enter your Parents Annual income here </a:t>
            </a:r>
            <a:endParaRPr lang="en-US" b="1" dirty="0">
              <a:solidFill>
                <a:srgbClr val="FF0000"/>
              </a:solidFill>
            </a:endParaRPr>
          </a:p>
        </p:txBody>
      </p:sp>
      <p:sp>
        <p:nvSpPr>
          <p:cNvPr id="7" name="TextBox 6"/>
          <p:cNvSpPr txBox="1"/>
          <p:nvPr/>
        </p:nvSpPr>
        <p:spPr>
          <a:xfrm>
            <a:off x="3962400" y="4495800"/>
            <a:ext cx="5105400" cy="1754326"/>
          </a:xfrm>
          <a:prstGeom prst="rect">
            <a:avLst/>
          </a:prstGeom>
          <a:solidFill>
            <a:srgbClr val="FFFF00"/>
          </a:solidFill>
        </p:spPr>
        <p:txBody>
          <a:bodyPr wrap="square" rtlCol="0">
            <a:spAutoFit/>
          </a:bodyPr>
          <a:lstStyle/>
          <a:p>
            <a:r>
              <a:rPr lang="en-US" b="1" dirty="0" smtClean="0">
                <a:solidFill>
                  <a:srgbClr val="FF0000"/>
                </a:solidFill>
              </a:rPr>
              <a:t>Upload Income certificate of your father of FY </a:t>
            </a:r>
            <a:r>
              <a:rPr lang="en-US" b="1" dirty="0" smtClean="0">
                <a:solidFill>
                  <a:srgbClr val="FF0000"/>
                </a:solidFill>
              </a:rPr>
              <a:t>2024-25. </a:t>
            </a:r>
            <a:r>
              <a:rPr lang="en-US" b="1" dirty="0" smtClean="0">
                <a:solidFill>
                  <a:srgbClr val="FF0000"/>
                </a:solidFill>
              </a:rPr>
              <a:t>In case Income certificate of Mother, Upload supporting documents with Income certificate like death certificate of father or if separation upload affidavit. if any… (Scan both documents in single file and upload)</a:t>
            </a:r>
          </a:p>
        </p:txBody>
      </p:sp>
    </p:spTree>
    <p:extLst>
      <p:ext uri="{BB962C8B-B14F-4D97-AF65-F5344CB8AC3E}">
        <p14:creationId xmlns:p14="http://schemas.microsoft.com/office/powerpoint/2010/main" val="17925432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52400" y="838200"/>
            <a:ext cx="1676400" cy="5324535"/>
          </a:xfrm>
          <a:prstGeom prst="rect">
            <a:avLst/>
          </a:prstGeom>
          <a:solidFill>
            <a:srgbClr val="FFFF00"/>
          </a:solidFill>
        </p:spPr>
        <p:txBody>
          <a:bodyPr wrap="square" rtlCol="0">
            <a:spAutoFit/>
          </a:bodyPr>
          <a:lstStyle/>
          <a:p>
            <a:r>
              <a:rPr lang="en-US" sz="2000" b="1" dirty="0" smtClean="0">
                <a:solidFill>
                  <a:srgbClr val="FF0000"/>
                </a:solidFill>
              </a:rPr>
              <a:t>Domicile Certificate details. Domicile certificate is mandatory for all schemes. </a:t>
            </a:r>
          </a:p>
          <a:p>
            <a:endParaRPr lang="en-US" sz="2000" b="1" dirty="0">
              <a:solidFill>
                <a:srgbClr val="FF0000"/>
              </a:solidFill>
            </a:endParaRPr>
          </a:p>
          <a:p>
            <a:r>
              <a:rPr lang="en-US" sz="2000" b="1" dirty="0" smtClean="0">
                <a:solidFill>
                  <a:srgbClr val="FF0000"/>
                </a:solidFill>
              </a:rPr>
              <a:t>In this students needs to update his/her Domicile Certificate details. </a:t>
            </a:r>
            <a:endParaRPr lang="en-US" sz="2000" b="1" dirty="0">
              <a:solidFill>
                <a:srgbClr val="FF0000"/>
              </a:solidFill>
            </a:endParaRPr>
          </a:p>
        </p:txBody>
      </p:sp>
      <p:sp>
        <p:nvSpPr>
          <p:cNvPr id="6" name="Left Arrow 5"/>
          <p:cNvSpPr/>
          <p:nvPr/>
        </p:nvSpPr>
        <p:spPr>
          <a:xfrm rot="866477">
            <a:off x="3733800" y="4267200"/>
            <a:ext cx="1676400" cy="381000"/>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TextBox 6"/>
          <p:cNvSpPr txBox="1"/>
          <p:nvPr/>
        </p:nvSpPr>
        <p:spPr>
          <a:xfrm>
            <a:off x="5431225" y="4456134"/>
            <a:ext cx="3200400" cy="923330"/>
          </a:xfrm>
          <a:prstGeom prst="rect">
            <a:avLst/>
          </a:prstGeom>
          <a:solidFill>
            <a:srgbClr val="FFFF00"/>
          </a:solidFill>
        </p:spPr>
        <p:txBody>
          <a:bodyPr wrap="square" rtlCol="0">
            <a:spAutoFit/>
          </a:bodyPr>
          <a:lstStyle/>
          <a:p>
            <a:r>
              <a:rPr lang="en-US" b="1" dirty="0" smtClean="0">
                <a:solidFill>
                  <a:srgbClr val="FF0000"/>
                </a:solidFill>
              </a:rPr>
              <a:t>Upload domicile certificate in </a:t>
            </a:r>
            <a:r>
              <a:rPr lang="en-US" b="1" dirty="0" err="1" smtClean="0">
                <a:solidFill>
                  <a:srgbClr val="FF0000"/>
                </a:solidFill>
              </a:rPr>
              <a:t>pdf</a:t>
            </a:r>
            <a:r>
              <a:rPr lang="en-US" b="1" dirty="0" smtClean="0">
                <a:solidFill>
                  <a:srgbClr val="FF0000"/>
                </a:solidFill>
              </a:rPr>
              <a:t> /jpg format here</a:t>
            </a:r>
            <a:r>
              <a:rPr lang="en-US" b="1" dirty="0" smtClean="0">
                <a:solidFill>
                  <a:srgbClr val="FF0000"/>
                </a:solidFill>
              </a:rPr>
              <a:t>. </a:t>
            </a:r>
            <a:r>
              <a:rPr lang="en-US" b="1" dirty="0" err="1" smtClean="0">
                <a:solidFill>
                  <a:srgbClr val="FF0000"/>
                </a:solidFill>
              </a:rPr>
              <a:t>Rahivasi</a:t>
            </a:r>
            <a:r>
              <a:rPr lang="en-US" b="1" dirty="0" smtClean="0">
                <a:solidFill>
                  <a:srgbClr val="FF0000"/>
                </a:solidFill>
              </a:rPr>
              <a:t> </a:t>
            </a:r>
            <a:r>
              <a:rPr lang="en-US" b="1" dirty="0" err="1" smtClean="0">
                <a:solidFill>
                  <a:srgbClr val="FF0000"/>
                </a:solidFill>
              </a:rPr>
              <a:t>praman</a:t>
            </a:r>
            <a:r>
              <a:rPr lang="en-US" b="1" dirty="0" smtClean="0">
                <a:solidFill>
                  <a:srgbClr val="FF0000"/>
                </a:solidFill>
              </a:rPr>
              <a:t> </a:t>
            </a:r>
            <a:r>
              <a:rPr lang="en-US" b="1" dirty="0" err="1" smtClean="0">
                <a:solidFill>
                  <a:srgbClr val="FF0000"/>
                </a:solidFill>
              </a:rPr>
              <a:t>patra</a:t>
            </a:r>
            <a:r>
              <a:rPr lang="en-US" b="1" dirty="0" smtClean="0">
                <a:solidFill>
                  <a:srgbClr val="FF0000"/>
                </a:solidFill>
              </a:rPr>
              <a:t> </a:t>
            </a:r>
            <a:r>
              <a:rPr lang="en-US" b="1" dirty="0" err="1" smtClean="0">
                <a:solidFill>
                  <a:srgbClr val="FF0000"/>
                </a:solidFill>
              </a:rPr>
              <a:t>chalnar</a:t>
            </a:r>
            <a:r>
              <a:rPr lang="en-US" b="1" dirty="0" smtClean="0">
                <a:solidFill>
                  <a:srgbClr val="FF0000"/>
                </a:solidFill>
              </a:rPr>
              <a:t> </a:t>
            </a:r>
            <a:r>
              <a:rPr lang="en-US" b="1" dirty="0" err="1" smtClean="0">
                <a:solidFill>
                  <a:srgbClr val="FF0000"/>
                </a:solidFill>
              </a:rPr>
              <a:t>nahi</a:t>
            </a:r>
            <a:endParaRPr lang="en-US" b="1" dirty="0">
              <a:solidFill>
                <a:srgbClr val="FF0000"/>
              </a:solidFill>
            </a:endParaRPr>
          </a:p>
        </p:txBody>
      </p:sp>
    </p:spTree>
    <p:extLst>
      <p:ext uri="{BB962C8B-B14F-4D97-AF65-F5344CB8AC3E}">
        <p14:creationId xmlns:p14="http://schemas.microsoft.com/office/powerpoint/2010/main" val="40369364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791200" y="914400"/>
            <a:ext cx="3581400" cy="4401205"/>
          </a:xfrm>
          <a:prstGeom prst="rect">
            <a:avLst/>
          </a:prstGeom>
          <a:solidFill>
            <a:srgbClr val="FFFF00"/>
          </a:solidFill>
        </p:spPr>
        <p:txBody>
          <a:bodyPr wrap="square" rtlCol="0">
            <a:spAutoFit/>
          </a:bodyPr>
          <a:lstStyle/>
          <a:p>
            <a:r>
              <a:rPr lang="en-US" sz="2000" b="1" dirty="0" smtClean="0">
                <a:solidFill>
                  <a:srgbClr val="FF0000"/>
                </a:solidFill>
              </a:rPr>
              <a:t>Enter personal eligibility details, and Bank details of students </a:t>
            </a:r>
            <a:r>
              <a:rPr lang="en-US" sz="2000" b="1" dirty="0" err="1" smtClean="0">
                <a:solidFill>
                  <a:srgbClr val="FF0000"/>
                </a:solidFill>
              </a:rPr>
              <a:t>adhar</a:t>
            </a:r>
            <a:r>
              <a:rPr lang="en-US" sz="2000" b="1" dirty="0" smtClean="0">
                <a:solidFill>
                  <a:srgbClr val="FF0000"/>
                </a:solidFill>
              </a:rPr>
              <a:t> must link with bank here</a:t>
            </a:r>
            <a:r>
              <a:rPr lang="en-US" sz="2000" b="1" dirty="0" smtClean="0">
                <a:solidFill>
                  <a:srgbClr val="FF0000"/>
                </a:solidFill>
              </a:rPr>
              <a:t>… </a:t>
            </a:r>
          </a:p>
          <a:p>
            <a:r>
              <a:rPr lang="en-US" sz="2000" b="1" dirty="0" smtClean="0">
                <a:solidFill>
                  <a:srgbClr val="FF0000"/>
                </a:solidFill>
              </a:rPr>
              <a:t>All SC/OBC/VJNT/SBC SCHOLARSHIP (INCOME BELOW 2.5 LAKH) STUDENTS HEREBY INFORMED THAT IN THIS BANK SCHOLARSHIP 60% AMOUNT RECEIVED SO STUDENTS ADVISED THAT BANK MUST ACTIVE MEAN YOU HAVE TO KEEP TRANSCTION ATLIST IN 15 DAYS.</a:t>
            </a:r>
            <a:endParaRPr lang="en-US" sz="2000" b="1" dirty="0">
              <a:solidFill>
                <a:srgbClr val="FF0000"/>
              </a:solidFill>
            </a:endParaRPr>
          </a:p>
        </p:txBody>
      </p:sp>
      <p:sp>
        <p:nvSpPr>
          <p:cNvPr id="5" name="TextBox 4"/>
          <p:cNvSpPr txBox="1"/>
          <p:nvPr/>
        </p:nvSpPr>
        <p:spPr>
          <a:xfrm>
            <a:off x="14614" y="5934670"/>
            <a:ext cx="4633586" cy="923330"/>
          </a:xfrm>
          <a:prstGeom prst="rect">
            <a:avLst/>
          </a:prstGeom>
          <a:solidFill>
            <a:srgbClr val="FFFF00"/>
          </a:solidFill>
        </p:spPr>
        <p:txBody>
          <a:bodyPr wrap="square" rtlCol="0">
            <a:spAutoFit/>
          </a:bodyPr>
          <a:lstStyle/>
          <a:p>
            <a:r>
              <a:rPr lang="en-US" b="1" dirty="0" smtClean="0">
                <a:solidFill>
                  <a:srgbClr val="FF0000"/>
                </a:solidFill>
              </a:rPr>
              <a:t>Click on the Save option after update all these details, this will Save all personal details in Profile.</a:t>
            </a:r>
            <a:endParaRPr lang="en-US" b="1" dirty="0">
              <a:solidFill>
                <a:srgbClr val="FF0000"/>
              </a:solidFill>
            </a:endParaRPr>
          </a:p>
        </p:txBody>
      </p:sp>
      <p:sp>
        <p:nvSpPr>
          <p:cNvPr id="6" name="Right Arrow 5"/>
          <p:cNvSpPr/>
          <p:nvPr/>
        </p:nvSpPr>
        <p:spPr>
          <a:xfrm>
            <a:off x="4648200" y="6248400"/>
            <a:ext cx="457200" cy="3048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20342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343400" y="3962400"/>
            <a:ext cx="4953000" cy="1015663"/>
          </a:xfrm>
          <a:prstGeom prst="rect">
            <a:avLst/>
          </a:prstGeom>
          <a:solidFill>
            <a:srgbClr val="FFFF00"/>
          </a:solidFill>
        </p:spPr>
        <p:txBody>
          <a:bodyPr wrap="square" rtlCol="0">
            <a:spAutoFit/>
          </a:bodyPr>
          <a:lstStyle/>
          <a:p>
            <a:r>
              <a:rPr lang="en-US" sz="2000" b="1" dirty="0" smtClean="0">
                <a:solidFill>
                  <a:srgbClr val="FF0000"/>
                </a:solidFill>
              </a:rPr>
              <a:t>In this details students needs to update their Permanent Address and Correspondence Address details and Click on Save.</a:t>
            </a:r>
            <a:endParaRPr lang="en-US" sz="2000" b="1" dirty="0">
              <a:solidFill>
                <a:srgbClr val="FF0000"/>
              </a:solidFill>
            </a:endParaRPr>
          </a:p>
        </p:txBody>
      </p:sp>
      <p:sp>
        <p:nvSpPr>
          <p:cNvPr id="6" name="Rectangle 5"/>
          <p:cNvSpPr/>
          <p:nvPr/>
        </p:nvSpPr>
        <p:spPr>
          <a:xfrm>
            <a:off x="3500430" y="6215082"/>
            <a:ext cx="1500198"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428992" y="6357958"/>
            <a:ext cx="1500198" cy="369332"/>
          </a:xfrm>
          <a:prstGeom prst="rect">
            <a:avLst/>
          </a:prstGeom>
          <a:noFill/>
        </p:spPr>
        <p:txBody>
          <a:bodyPr wrap="square" rtlCol="0">
            <a:spAutoFit/>
          </a:bodyPr>
          <a:lstStyle/>
          <a:p>
            <a:r>
              <a:rPr lang="en-US" dirty="0" smtClean="0"/>
              <a:t>Click on save</a:t>
            </a:r>
            <a:endParaRPr lang="en-US" dirty="0"/>
          </a:p>
        </p:txBody>
      </p:sp>
    </p:spTree>
    <p:extLst>
      <p:ext uri="{BB962C8B-B14F-4D97-AF65-F5344CB8AC3E}">
        <p14:creationId xmlns:p14="http://schemas.microsoft.com/office/powerpoint/2010/main" val="16498164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3352800" y="32766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3352800" y="33528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3276600" y="4495800"/>
            <a:ext cx="1066800"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3276600" y="4419600"/>
            <a:ext cx="1066800" cy="0"/>
          </a:xfrm>
          <a:prstGeom prst="line">
            <a:avLst/>
          </a:prstGeom>
        </p:spPr>
        <p:style>
          <a:lnRef idx="3">
            <a:schemeClr val="dk1"/>
          </a:lnRef>
          <a:fillRef idx="0">
            <a:schemeClr val="dk1"/>
          </a:fillRef>
          <a:effectRef idx="2">
            <a:schemeClr val="dk1"/>
          </a:effectRef>
          <a:fontRef idx="minor">
            <a:schemeClr val="tx1"/>
          </a:fontRef>
        </p:style>
      </p:cxnSp>
      <p:sp>
        <p:nvSpPr>
          <p:cNvPr id="6" name="TextBox 5"/>
          <p:cNvSpPr txBox="1"/>
          <p:nvPr/>
        </p:nvSpPr>
        <p:spPr>
          <a:xfrm>
            <a:off x="1791222" y="5580965"/>
            <a:ext cx="5943600" cy="646331"/>
          </a:xfrm>
          <a:prstGeom prst="rect">
            <a:avLst/>
          </a:prstGeom>
          <a:solidFill>
            <a:srgbClr val="FFFF00"/>
          </a:solidFill>
        </p:spPr>
        <p:txBody>
          <a:bodyPr wrap="square" rtlCol="0">
            <a:spAutoFit/>
          </a:bodyPr>
          <a:lstStyle/>
          <a:p>
            <a:r>
              <a:rPr lang="en-US" b="1" dirty="0" smtClean="0">
                <a:solidFill>
                  <a:srgbClr val="FF0000"/>
                </a:solidFill>
              </a:rPr>
              <a:t>In Other Information You have to select Parents Details. Occupation of Parents. Click on Save after update </a:t>
            </a:r>
            <a:endParaRPr lang="en-US" b="1" dirty="0">
              <a:solidFill>
                <a:srgbClr val="FF0000"/>
              </a:solidFill>
            </a:endParaRPr>
          </a:p>
        </p:txBody>
      </p:sp>
      <p:sp>
        <p:nvSpPr>
          <p:cNvPr id="10" name="TextBox 9"/>
          <p:cNvSpPr txBox="1"/>
          <p:nvPr/>
        </p:nvSpPr>
        <p:spPr>
          <a:xfrm>
            <a:off x="3071802" y="5143512"/>
            <a:ext cx="1857388" cy="369332"/>
          </a:xfrm>
          <a:prstGeom prst="rect">
            <a:avLst/>
          </a:prstGeom>
          <a:noFill/>
        </p:spPr>
        <p:txBody>
          <a:bodyPr wrap="square" rtlCol="0">
            <a:spAutoFit/>
          </a:bodyPr>
          <a:lstStyle/>
          <a:p>
            <a:r>
              <a:rPr lang="en-US" dirty="0" smtClean="0"/>
              <a:t>CLICK ON SAVE</a:t>
            </a:r>
            <a:endParaRPr lang="en-US" dirty="0"/>
          </a:p>
        </p:txBody>
      </p:sp>
    </p:spTree>
    <p:extLst>
      <p:ext uri="{BB962C8B-B14F-4D97-AF65-F5344CB8AC3E}">
        <p14:creationId xmlns:p14="http://schemas.microsoft.com/office/powerpoint/2010/main" val="38279521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905000" y="3704666"/>
            <a:ext cx="23622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2021</a:t>
            </a:r>
            <a:endParaRPr lang="en-US" b="1" dirty="0">
              <a:solidFill>
                <a:srgbClr val="FF0000"/>
              </a:solidFill>
            </a:endParaRPr>
          </a:p>
        </p:txBody>
      </p:sp>
      <p:sp>
        <p:nvSpPr>
          <p:cNvPr id="5" name="TextBox 4"/>
          <p:cNvSpPr txBox="1"/>
          <p:nvPr/>
        </p:nvSpPr>
        <p:spPr>
          <a:xfrm>
            <a:off x="1905000" y="4267200"/>
            <a:ext cx="21336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Pune City</a:t>
            </a:r>
            <a:endParaRPr lang="en-US" b="1" dirty="0">
              <a:solidFill>
                <a:srgbClr val="FF0000"/>
              </a:solidFill>
            </a:endParaRPr>
          </a:p>
        </p:txBody>
      </p:sp>
      <p:sp>
        <p:nvSpPr>
          <p:cNvPr id="6" name="TextBox 5"/>
          <p:cNvSpPr txBox="1"/>
          <p:nvPr/>
        </p:nvSpPr>
        <p:spPr>
          <a:xfrm>
            <a:off x="1905000" y="4800600"/>
            <a:ext cx="4800600" cy="307777"/>
          </a:xfrm>
          <a:prstGeom prst="rect">
            <a:avLst/>
          </a:prstGeom>
          <a:solidFill>
            <a:schemeClr val="accent3">
              <a:lumMod val="20000"/>
              <a:lumOff val="80000"/>
            </a:schemeClr>
          </a:solidFill>
        </p:spPr>
        <p:txBody>
          <a:bodyPr wrap="square" rtlCol="0">
            <a:spAutoFit/>
          </a:bodyPr>
          <a:lstStyle/>
          <a:p>
            <a:r>
              <a:rPr lang="en-US" sz="1400" b="1" dirty="0" smtClean="0">
                <a:solidFill>
                  <a:srgbClr val="FF0000"/>
                </a:solidFill>
              </a:rPr>
              <a:t>Modern Education Society’s College of Engineering(6281)</a:t>
            </a:r>
            <a:endParaRPr lang="en-US" sz="1400" b="1" dirty="0">
              <a:solidFill>
                <a:srgbClr val="FF000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Left Arrow 6"/>
          <p:cNvSpPr/>
          <p:nvPr/>
        </p:nvSpPr>
        <p:spPr>
          <a:xfrm>
            <a:off x="4038600" y="4267200"/>
            <a:ext cx="609600" cy="369332"/>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4724400" y="3889332"/>
            <a:ext cx="4191000" cy="1477328"/>
          </a:xfrm>
          <a:prstGeom prst="rect">
            <a:avLst/>
          </a:prstGeom>
          <a:solidFill>
            <a:srgbClr val="FFFF00"/>
          </a:solidFill>
        </p:spPr>
        <p:txBody>
          <a:bodyPr wrap="square" rtlCol="0">
            <a:spAutoFit/>
          </a:bodyPr>
          <a:lstStyle/>
          <a:p>
            <a:r>
              <a:rPr lang="en-US" b="1" dirty="0" smtClean="0">
                <a:solidFill>
                  <a:srgbClr val="FF0000"/>
                </a:solidFill>
              </a:rPr>
              <a:t>Upload Admission Confirmation Letter i.e. Allotment Letter in this CAP ID.  Do not Upload freeze and confirm letter or any other document in this. Please  see next slide for admission confirmation letter.</a:t>
            </a:r>
            <a:endParaRPr lang="en-US" b="1" dirty="0">
              <a:solidFill>
                <a:srgbClr val="FF0000"/>
              </a:solidFill>
            </a:endParaRPr>
          </a:p>
        </p:txBody>
      </p:sp>
      <p:sp>
        <p:nvSpPr>
          <p:cNvPr id="10" name="Right Arrow 9"/>
          <p:cNvSpPr/>
          <p:nvPr/>
        </p:nvSpPr>
        <p:spPr>
          <a:xfrm>
            <a:off x="6500826" y="3571876"/>
            <a:ext cx="642942" cy="1885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7286644" y="3357562"/>
            <a:ext cx="1857356" cy="369332"/>
          </a:xfrm>
          <a:prstGeom prst="rect">
            <a:avLst/>
          </a:prstGeom>
          <a:noFill/>
        </p:spPr>
        <p:txBody>
          <a:bodyPr wrap="square" rtlCol="0">
            <a:spAutoFit/>
          </a:bodyPr>
          <a:lstStyle/>
          <a:p>
            <a:endParaRPr lang="en-IN" dirty="0"/>
          </a:p>
        </p:txBody>
      </p:sp>
      <p:sp>
        <p:nvSpPr>
          <p:cNvPr id="12" name="TextBox 11"/>
          <p:cNvSpPr txBox="1"/>
          <p:nvPr/>
        </p:nvSpPr>
        <p:spPr>
          <a:xfrm>
            <a:off x="7358082" y="3500438"/>
            <a:ext cx="1785918" cy="369332"/>
          </a:xfrm>
          <a:prstGeom prst="rect">
            <a:avLst/>
          </a:prstGeom>
          <a:noFill/>
        </p:spPr>
        <p:txBody>
          <a:bodyPr wrap="square" rtlCol="0">
            <a:spAutoFit/>
          </a:bodyPr>
          <a:lstStyle/>
          <a:p>
            <a:r>
              <a:rPr lang="en-IN" dirty="0" smtClean="0">
                <a:solidFill>
                  <a:srgbClr val="C00000"/>
                </a:solidFill>
              </a:rPr>
              <a:t>DEN/DSD NO </a:t>
            </a:r>
            <a:r>
              <a:rPr lang="en-IN" dirty="0" smtClean="0"/>
              <a:t>:</a:t>
            </a:r>
            <a:endParaRPr lang="en-IN" dirty="0"/>
          </a:p>
        </p:txBody>
      </p:sp>
      <p:sp>
        <p:nvSpPr>
          <p:cNvPr id="13" name="TextBox 12"/>
          <p:cNvSpPr txBox="1"/>
          <p:nvPr/>
        </p:nvSpPr>
        <p:spPr>
          <a:xfrm>
            <a:off x="4214810" y="3429000"/>
            <a:ext cx="2000264" cy="369332"/>
          </a:xfrm>
          <a:prstGeom prst="rect">
            <a:avLst/>
          </a:prstGeom>
          <a:noFill/>
        </p:spPr>
        <p:txBody>
          <a:bodyPr wrap="square" rtlCol="0">
            <a:spAutoFit/>
          </a:bodyPr>
          <a:lstStyle/>
          <a:p>
            <a:r>
              <a:rPr lang="en-IN" dirty="0" smtClean="0">
                <a:solidFill>
                  <a:srgbClr val="C00000"/>
                </a:solidFill>
              </a:rPr>
              <a:t>10</a:t>
            </a:r>
            <a:r>
              <a:rPr lang="en-IN" baseline="30000" dirty="0" smtClean="0">
                <a:solidFill>
                  <a:srgbClr val="C00000"/>
                </a:solidFill>
              </a:rPr>
              <a:t>TH</a:t>
            </a:r>
            <a:r>
              <a:rPr lang="en-IN" dirty="0" smtClean="0">
                <a:solidFill>
                  <a:srgbClr val="C00000"/>
                </a:solidFill>
              </a:rPr>
              <a:t>/12</a:t>
            </a:r>
            <a:r>
              <a:rPr lang="en-IN" baseline="30000" dirty="0" smtClean="0">
                <a:solidFill>
                  <a:srgbClr val="C00000"/>
                </a:solidFill>
              </a:rPr>
              <a:t>TH</a:t>
            </a:r>
            <a:r>
              <a:rPr lang="en-IN" dirty="0" smtClean="0">
                <a:solidFill>
                  <a:srgbClr val="C00000"/>
                </a:solidFill>
              </a:rPr>
              <a:t> MARKS</a:t>
            </a:r>
            <a:endParaRPr lang="en-IN" dirty="0">
              <a:solidFill>
                <a:srgbClr val="C00000"/>
              </a:solidFill>
            </a:endParaRPr>
          </a:p>
        </p:txBody>
      </p:sp>
      <p:sp>
        <p:nvSpPr>
          <p:cNvPr id="14" name="TextBox 13"/>
          <p:cNvSpPr txBox="1"/>
          <p:nvPr/>
        </p:nvSpPr>
        <p:spPr>
          <a:xfrm>
            <a:off x="4572000" y="2357430"/>
            <a:ext cx="2143140" cy="369332"/>
          </a:xfrm>
          <a:prstGeom prst="rect">
            <a:avLst/>
          </a:prstGeom>
          <a:noFill/>
        </p:spPr>
        <p:txBody>
          <a:bodyPr wrap="square" rtlCol="0">
            <a:spAutoFit/>
          </a:bodyPr>
          <a:lstStyle/>
          <a:p>
            <a:r>
              <a:rPr lang="en-IN" dirty="0" smtClean="0">
                <a:solidFill>
                  <a:srgbClr val="C00000"/>
                </a:solidFill>
              </a:rPr>
              <a:t>DIPLOMA COURSE</a:t>
            </a:r>
            <a:endParaRPr lang="en-IN" dirty="0">
              <a:solidFill>
                <a:srgbClr val="C00000"/>
              </a:solidFill>
            </a:endParaRPr>
          </a:p>
        </p:txBody>
      </p:sp>
      <p:sp>
        <p:nvSpPr>
          <p:cNvPr id="15" name="TextBox 14"/>
          <p:cNvSpPr txBox="1"/>
          <p:nvPr/>
        </p:nvSpPr>
        <p:spPr>
          <a:xfrm>
            <a:off x="7000892" y="2428868"/>
            <a:ext cx="2143108" cy="369332"/>
          </a:xfrm>
          <a:prstGeom prst="rect">
            <a:avLst/>
          </a:prstGeom>
          <a:noFill/>
        </p:spPr>
        <p:txBody>
          <a:bodyPr wrap="square" rtlCol="0">
            <a:spAutoFit/>
          </a:bodyPr>
          <a:lstStyle/>
          <a:p>
            <a:r>
              <a:rPr lang="en-IN" dirty="0" smtClean="0">
                <a:solidFill>
                  <a:srgbClr val="C00000"/>
                </a:solidFill>
              </a:rPr>
              <a:t>ENGINEERING</a:t>
            </a:r>
            <a:endParaRPr lang="en-IN" dirty="0">
              <a:solidFill>
                <a:srgbClr val="C00000"/>
              </a:solidFill>
            </a:endParaRPr>
          </a:p>
        </p:txBody>
      </p:sp>
      <p:sp>
        <p:nvSpPr>
          <p:cNvPr id="16" name="TextBox 15"/>
          <p:cNvSpPr txBox="1"/>
          <p:nvPr/>
        </p:nvSpPr>
        <p:spPr>
          <a:xfrm>
            <a:off x="1928794" y="2285992"/>
            <a:ext cx="2143140" cy="369332"/>
          </a:xfrm>
          <a:prstGeom prst="rect">
            <a:avLst/>
          </a:prstGeom>
          <a:noFill/>
        </p:spPr>
        <p:txBody>
          <a:bodyPr wrap="square" rtlCol="0">
            <a:spAutoFit/>
          </a:bodyPr>
          <a:lstStyle/>
          <a:p>
            <a:r>
              <a:rPr lang="en-IN" dirty="0" smtClean="0">
                <a:solidFill>
                  <a:srgbClr val="C00000"/>
                </a:solidFill>
              </a:rPr>
              <a:t>PUNE CITY</a:t>
            </a:r>
            <a:endParaRPr lang="en-IN" dirty="0">
              <a:solidFill>
                <a:srgbClr val="C00000"/>
              </a:solidFill>
            </a:endParaRPr>
          </a:p>
        </p:txBody>
      </p:sp>
      <p:sp>
        <p:nvSpPr>
          <p:cNvPr id="17" name="TextBox 16"/>
          <p:cNvSpPr txBox="1"/>
          <p:nvPr/>
        </p:nvSpPr>
        <p:spPr>
          <a:xfrm>
            <a:off x="1928794" y="2928934"/>
            <a:ext cx="4929222" cy="369332"/>
          </a:xfrm>
          <a:prstGeom prst="rect">
            <a:avLst/>
          </a:prstGeom>
          <a:noFill/>
        </p:spPr>
        <p:txBody>
          <a:bodyPr wrap="square" rtlCol="0">
            <a:spAutoFit/>
          </a:bodyPr>
          <a:lstStyle/>
          <a:p>
            <a:r>
              <a:rPr lang="en-IN" dirty="0" err="1" smtClean="0">
                <a:solidFill>
                  <a:srgbClr val="C00000"/>
                </a:solidFill>
              </a:rPr>
              <a:t>Cusrow</a:t>
            </a:r>
            <a:r>
              <a:rPr lang="en-IN" dirty="0" smtClean="0">
                <a:solidFill>
                  <a:srgbClr val="C00000"/>
                </a:solidFill>
              </a:rPr>
              <a:t> </a:t>
            </a:r>
            <a:r>
              <a:rPr lang="en-IN" dirty="0" err="1" smtClean="0">
                <a:solidFill>
                  <a:srgbClr val="C00000"/>
                </a:solidFill>
              </a:rPr>
              <a:t>Wadia</a:t>
            </a:r>
            <a:r>
              <a:rPr lang="en-IN" dirty="0" smtClean="0">
                <a:solidFill>
                  <a:srgbClr val="C00000"/>
                </a:solidFill>
              </a:rPr>
              <a:t> Institute of Technology (aided)</a:t>
            </a:r>
            <a:r>
              <a:rPr lang="en-IN" dirty="0" err="1" smtClean="0">
                <a:solidFill>
                  <a:srgbClr val="C00000"/>
                </a:solidFill>
              </a:rPr>
              <a:t>pune</a:t>
            </a:r>
            <a:endParaRPr lang="en-IN" dirty="0">
              <a:solidFill>
                <a:srgbClr val="C00000"/>
              </a:solidFill>
            </a:endParaRPr>
          </a:p>
        </p:txBody>
      </p:sp>
      <p:sp>
        <p:nvSpPr>
          <p:cNvPr id="18" name="TextBox 17"/>
          <p:cNvSpPr txBox="1"/>
          <p:nvPr/>
        </p:nvSpPr>
        <p:spPr>
          <a:xfrm>
            <a:off x="6858016" y="2857497"/>
            <a:ext cx="2643206" cy="646331"/>
          </a:xfrm>
          <a:prstGeom prst="rect">
            <a:avLst/>
          </a:prstGeom>
          <a:noFill/>
        </p:spPr>
        <p:txBody>
          <a:bodyPr wrap="square" rtlCol="0">
            <a:spAutoFit/>
          </a:bodyPr>
          <a:lstStyle/>
          <a:p>
            <a:r>
              <a:rPr lang="en-IN" dirty="0" smtClean="0">
                <a:solidFill>
                  <a:srgbClr val="C00000"/>
                </a:solidFill>
              </a:rPr>
              <a:t>Post </a:t>
            </a:r>
            <a:r>
              <a:rPr lang="en-IN" dirty="0" err="1" smtClean="0">
                <a:solidFill>
                  <a:srgbClr val="C00000"/>
                </a:solidFill>
              </a:rPr>
              <a:t>s.s.c.diploma</a:t>
            </a:r>
            <a:r>
              <a:rPr lang="en-IN" dirty="0" smtClean="0">
                <a:solidFill>
                  <a:srgbClr val="C00000"/>
                </a:solidFill>
              </a:rPr>
              <a:t> in </a:t>
            </a:r>
            <a:r>
              <a:rPr lang="en-IN" dirty="0" err="1" smtClean="0">
                <a:solidFill>
                  <a:srgbClr val="C00000"/>
                </a:solidFill>
              </a:rPr>
              <a:t>enng</a:t>
            </a:r>
            <a:r>
              <a:rPr lang="en-IN" dirty="0" smtClean="0">
                <a:solidFill>
                  <a:srgbClr val="C00000"/>
                </a:solidFill>
              </a:rPr>
              <a:t>(polytechnic)</a:t>
            </a:r>
            <a:endParaRPr lang="en-IN" dirty="0">
              <a:solidFill>
                <a:srgbClr val="C00000"/>
              </a:solidFill>
            </a:endParaRPr>
          </a:p>
        </p:txBody>
      </p:sp>
    </p:spTree>
    <p:extLst>
      <p:ext uri="{BB962C8B-B14F-4D97-AF65-F5344CB8AC3E}">
        <p14:creationId xmlns:p14="http://schemas.microsoft.com/office/powerpoint/2010/main" val="41988722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Specimen of allotment letter</a:t>
            </a:r>
            <a:endParaRPr lang="en-IN" dirty="0"/>
          </a:p>
        </p:txBody>
      </p:sp>
      <p:pic>
        <p:nvPicPr>
          <p:cNvPr id="4" name="Content Placeholder 3" descr="9eda23d5-b20d-4005-9d97-f1ef8bd13375.jpg"/>
          <p:cNvPicPr>
            <a:picLocks noGrp="1" noChangeAspect="1"/>
          </p:cNvPicPr>
          <p:nvPr>
            <p:ph idx="1"/>
          </p:nvPr>
        </p:nvPicPr>
        <p:blipFill>
          <a:blip r:embed="rId2"/>
          <a:stretch>
            <a:fillRect/>
          </a:stretch>
        </p:blipFill>
        <p:spPr>
          <a:xfrm>
            <a:off x="3500430" y="1600200"/>
            <a:ext cx="3000396" cy="4829196"/>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H="1">
            <a:off x="2590800" y="2590800"/>
            <a:ext cx="2057400" cy="1447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2" name="TextBox 11"/>
          <p:cNvSpPr txBox="1"/>
          <p:nvPr/>
        </p:nvSpPr>
        <p:spPr>
          <a:xfrm>
            <a:off x="4038600" y="1852136"/>
            <a:ext cx="5410200" cy="2431435"/>
          </a:xfrm>
          <a:prstGeom prst="rect">
            <a:avLst/>
          </a:prstGeom>
          <a:solidFill>
            <a:srgbClr val="FFFF00"/>
          </a:solidFill>
        </p:spPr>
        <p:txBody>
          <a:bodyPr wrap="square" rtlCol="0">
            <a:spAutoFit/>
          </a:bodyPr>
          <a:lstStyle/>
          <a:p>
            <a:r>
              <a:rPr lang="en-US" sz="2000" b="1" dirty="0" smtClean="0">
                <a:solidFill>
                  <a:srgbClr val="FF0000"/>
                </a:solidFill>
              </a:rPr>
              <a:t>This is very important point of the Fees. You need to enter fees paid amount as “</a:t>
            </a:r>
            <a:r>
              <a:rPr lang="en-US" sz="2000" b="1" u="sng" dirty="0" smtClean="0">
                <a:solidFill>
                  <a:srgbClr val="FF0000"/>
                </a:solidFill>
              </a:rPr>
              <a:t> 0 </a:t>
            </a:r>
            <a:r>
              <a:rPr lang="en-US" sz="2000" b="1" dirty="0" smtClean="0">
                <a:solidFill>
                  <a:srgbClr val="FF0000"/>
                </a:solidFill>
              </a:rPr>
              <a:t>” only. </a:t>
            </a:r>
          </a:p>
          <a:p>
            <a:r>
              <a:rPr lang="en-US" sz="1400" b="1" dirty="0" smtClean="0">
                <a:solidFill>
                  <a:srgbClr val="FF0000"/>
                </a:solidFill>
              </a:rPr>
              <a:t>Only Students who have paid Admission Fees Rs. 8204/-7994/- or 80695/-,</a:t>
            </a:r>
            <a:r>
              <a:rPr lang="en-US" sz="1400" b="1" dirty="0" smtClean="0">
                <a:solidFill>
                  <a:srgbClr val="FF0000"/>
                </a:solidFill>
              </a:rPr>
              <a:t>80475/- </a:t>
            </a:r>
            <a:r>
              <a:rPr lang="en-US" sz="1400" b="1" dirty="0" smtClean="0">
                <a:solidFill>
                  <a:srgbClr val="FF0000"/>
                </a:solidFill>
              </a:rPr>
              <a:t>Can enter these amount in Fees Paid for refund of admission fees. Do not enter any amount in fees paid if you have paid Admission Fee in concession . i.e. Rs.2204/1984/5204/11089/ 45872/10869/45652 (ONLY ST CATEGORY STUDENTS CAN FILLUP Rs. 2204/1984/10729/10869 paid</a:t>
            </a:r>
            <a:r>
              <a:rPr lang="en-US" sz="1400" b="1" dirty="0" smtClean="0">
                <a:solidFill>
                  <a:srgbClr val="FF0000"/>
                </a:solidFill>
              </a:rPr>
              <a:t>) TFWS STUDENTS NOT ELIGIBLE FOR ANY SCHOLARSHIP</a:t>
            </a:r>
            <a:endParaRPr lang="en-US" sz="1400" b="1" dirty="0" smtClean="0">
              <a:solidFill>
                <a:srgbClr val="FF0000"/>
              </a:solidFill>
            </a:endParaRPr>
          </a:p>
          <a:p>
            <a:endParaRPr lang="en-US" sz="1400" b="1" dirty="0">
              <a:solidFill>
                <a:srgbClr val="FF0000"/>
              </a:solidFill>
            </a:endParaRPr>
          </a:p>
        </p:txBody>
      </p:sp>
      <p:sp>
        <p:nvSpPr>
          <p:cNvPr id="13" name="TextBox 12"/>
          <p:cNvSpPr txBox="1"/>
          <p:nvPr/>
        </p:nvSpPr>
        <p:spPr>
          <a:xfrm>
            <a:off x="6172200" y="5181600"/>
            <a:ext cx="3124200" cy="1477328"/>
          </a:xfrm>
          <a:prstGeom prst="rect">
            <a:avLst/>
          </a:prstGeom>
          <a:solidFill>
            <a:srgbClr val="FFFF00"/>
          </a:solidFill>
        </p:spPr>
        <p:txBody>
          <a:bodyPr wrap="square" rtlCol="0">
            <a:spAutoFit/>
          </a:bodyPr>
          <a:lstStyle/>
          <a:p>
            <a:r>
              <a:rPr lang="en-US" b="1" dirty="0" smtClean="0">
                <a:solidFill>
                  <a:srgbClr val="FF0000"/>
                </a:solidFill>
              </a:rPr>
              <a:t>Upload  original Admission fees receipt at this point. Do not upload </a:t>
            </a:r>
            <a:r>
              <a:rPr lang="en-US" b="1" dirty="0" err="1" smtClean="0">
                <a:solidFill>
                  <a:srgbClr val="FF0000"/>
                </a:solidFill>
              </a:rPr>
              <a:t>bonafide</a:t>
            </a:r>
            <a:r>
              <a:rPr lang="en-US" b="1" dirty="0" smtClean="0">
                <a:solidFill>
                  <a:srgbClr val="FF0000"/>
                </a:solidFill>
              </a:rPr>
              <a:t> certificate select other details and click on Save.</a:t>
            </a:r>
            <a:endParaRPr lang="en-US" b="1" dirty="0">
              <a:solidFill>
                <a:srgbClr val="FF0000"/>
              </a:solidFill>
            </a:endParaRPr>
          </a:p>
        </p:txBody>
      </p:sp>
      <p:cxnSp>
        <p:nvCxnSpPr>
          <p:cNvPr id="15" name="Straight Arrow Connector 14"/>
          <p:cNvCxnSpPr/>
          <p:nvPr/>
        </p:nvCxnSpPr>
        <p:spPr>
          <a:xfrm>
            <a:off x="5181600" y="4038600"/>
            <a:ext cx="1066800" cy="1219200"/>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4589110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05000" y="6348608"/>
            <a:ext cx="6400800" cy="923330"/>
          </a:xfrm>
          <a:prstGeom prst="rect">
            <a:avLst/>
          </a:prstGeom>
          <a:solidFill>
            <a:srgbClr val="FFFF00"/>
          </a:solidFill>
        </p:spPr>
        <p:txBody>
          <a:bodyPr wrap="square" rtlCol="0">
            <a:spAutoFit/>
          </a:bodyPr>
          <a:lstStyle/>
          <a:p>
            <a:r>
              <a:rPr lang="en-US" b="1" dirty="0" smtClean="0">
                <a:solidFill>
                  <a:srgbClr val="FF0000"/>
                </a:solidFill>
              </a:rPr>
              <a:t>In this details students need to add his/her SSC/HSC/ITI Qualification Details, Upload all mark sheets in original copies. Upload gap </a:t>
            </a:r>
            <a:r>
              <a:rPr lang="en-US" b="1" dirty="0" err="1" smtClean="0">
                <a:solidFill>
                  <a:srgbClr val="FF0000"/>
                </a:solidFill>
              </a:rPr>
              <a:t>certifcate</a:t>
            </a:r>
            <a:r>
              <a:rPr lang="en-US" b="1" dirty="0" smtClean="0">
                <a:solidFill>
                  <a:srgbClr val="FF0000"/>
                </a:solidFill>
              </a:rPr>
              <a:t> if any along with mark sheets </a:t>
            </a:r>
            <a:endParaRPr lang="en-US" b="1" dirty="0">
              <a:solidFill>
                <a:srgbClr val="FF0000"/>
              </a:solidFill>
            </a:endParaRPr>
          </a:p>
        </p:txBody>
      </p:sp>
    </p:spTree>
    <p:extLst>
      <p:ext uri="{BB962C8B-B14F-4D97-AF65-F5344CB8AC3E}">
        <p14:creationId xmlns:p14="http://schemas.microsoft.com/office/powerpoint/2010/main" val="16956964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071670" y="4643446"/>
            <a:ext cx="7286676"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0000"/>
                </a:solidFill>
              </a:rPr>
              <a:t>Past Qualification details after update all previous qualification details</a:t>
            </a:r>
            <a:endParaRPr lang="en-US" b="1" dirty="0">
              <a:solidFill>
                <a:srgbClr val="FF0000"/>
              </a:solidFill>
            </a:endParaRPr>
          </a:p>
        </p:txBody>
      </p:sp>
    </p:spTree>
    <p:extLst>
      <p:ext uri="{BB962C8B-B14F-4D97-AF65-F5344CB8AC3E}">
        <p14:creationId xmlns:p14="http://schemas.microsoft.com/office/powerpoint/2010/main" val="4326544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28800" y="4500571"/>
            <a:ext cx="7467600" cy="3477875"/>
          </a:xfrm>
          <a:prstGeom prst="rect">
            <a:avLst/>
          </a:prstGeom>
          <a:solidFill>
            <a:srgbClr val="FFFF00"/>
          </a:solidFill>
        </p:spPr>
        <p:txBody>
          <a:bodyPr wrap="square" rtlCol="0">
            <a:spAutoFit/>
          </a:bodyPr>
          <a:lstStyle/>
          <a:p>
            <a:r>
              <a:rPr lang="en-US" sz="2000" b="1" dirty="0" smtClean="0">
                <a:solidFill>
                  <a:srgbClr val="FF0000"/>
                </a:solidFill>
              </a:rPr>
              <a:t>If Students Staying in Hostel then he/she need to update Hostel Information here, upload hostel receipt/rent agreement here. </a:t>
            </a:r>
          </a:p>
          <a:p>
            <a:r>
              <a:rPr lang="en-US" sz="2000" b="1" dirty="0" smtClean="0">
                <a:solidFill>
                  <a:srgbClr val="FF0000"/>
                </a:solidFill>
              </a:rPr>
              <a:t>For Hostel Scheme benefits, it is mandatory to update these details  (FOR VJNT/SBC VJNT HOSTEL SCHEME IS AVAILABLE students those income below Rs. </a:t>
            </a:r>
            <a:r>
              <a:rPr lang="en-US" sz="2000" b="1" dirty="0" smtClean="0">
                <a:solidFill>
                  <a:srgbClr val="FF0000"/>
                </a:solidFill>
              </a:rPr>
              <a:t>250000</a:t>
            </a:r>
            <a:r>
              <a:rPr lang="en-US" sz="2000" b="1" dirty="0" smtClean="0">
                <a:solidFill>
                  <a:srgbClr val="FF0000"/>
                </a:solidFill>
              </a:rPr>
              <a:t>/- they can select this scheme option  (only </a:t>
            </a:r>
            <a:r>
              <a:rPr lang="en-US" sz="2000" b="1" dirty="0" err="1" smtClean="0">
                <a:solidFill>
                  <a:srgbClr val="FF0000"/>
                </a:solidFill>
              </a:rPr>
              <a:t>wadia</a:t>
            </a:r>
            <a:r>
              <a:rPr lang="en-US" sz="2000" b="1" dirty="0" smtClean="0">
                <a:solidFill>
                  <a:srgbClr val="FF0000"/>
                </a:solidFill>
              </a:rPr>
              <a:t> college hostel </a:t>
            </a:r>
            <a:r>
              <a:rPr lang="en-US" sz="2000" b="1" dirty="0" smtClean="0">
                <a:solidFill>
                  <a:srgbClr val="FF0000"/>
                </a:solidFill>
              </a:rPr>
              <a:t>allowed. For open </a:t>
            </a:r>
            <a:r>
              <a:rPr lang="en-US" sz="2000" b="1" dirty="0" err="1" smtClean="0">
                <a:solidFill>
                  <a:srgbClr val="FF0000"/>
                </a:solidFill>
              </a:rPr>
              <a:t>panjabrao</a:t>
            </a:r>
            <a:r>
              <a:rPr lang="en-US" sz="2000" b="1" dirty="0" smtClean="0">
                <a:solidFill>
                  <a:srgbClr val="FF0000"/>
                </a:solidFill>
              </a:rPr>
              <a:t> </a:t>
            </a:r>
            <a:r>
              <a:rPr lang="en-US" sz="2000" b="1" dirty="0" err="1" smtClean="0">
                <a:solidFill>
                  <a:srgbClr val="FF0000"/>
                </a:solidFill>
              </a:rPr>
              <a:t>deshmukh</a:t>
            </a:r>
            <a:r>
              <a:rPr lang="en-US" sz="2000" b="1" dirty="0" smtClean="0">
                <a:solidFill>
                  <a:srgbClr val="FF0000"/>
                </a:solidFill>
              </a:rPr>
              <a:t> hostel scheme available  </a:t>
            </a:r>
            <a:r>
              <a:rPr lang="en-US" sz="2000" b="1" dirty="0" smtClean="0">
                <a:solidFill>
                  <a:srgbClr val="FF0000"/>
                </a:solidFill>
              </a:rPr>
              <a:t>)</a:t>
            </a:r>
          </a:p>
          <a:p>
            <a:r>
              <a:rPr lang="en-US" sz="2000" b="1" dirty="0" smtClean="0">
                <a:solidFill>
                  <a:srgbClr val="FF0000"/>
                </a:solidFill>
              </a:rPr>
              <a:t>(For SC category </a:t>
            </a:r>
            <a:r>
              <a:rPr lang="en-US" sz="2000" b="1" dirty="0" err="1" smtClean="0">
                <a:solidFill>
                  <a:srgbClr val="FF0000"/>
                </a:solidFill>
              </a:rPr>
              <a:t>swadhar</a:t>
            </a:r>
            <a:r>
              <a:rPr lang="en-US" sz="2000" b="1" dirty="0" smtClean="0">
                <a:solidFill>
                  <a:srgbClr val="FF0000"/>
                </a:solidFill>
              </a:rPr>
              <a:t> </a:t>
            </a:r>
            <a:r>
              <a:rPr lang="en-US" sz="2000" b="1" dirty="0" smtClean="0">
                <a:solidFill>
                  <a:srgbClr val="FF0000"/>
                </a:solidFill>
              </a:rPr>
              <a:t>scheme hmas.mahait.org </a:t>
            </a:r>
            <a:r>
              <a:rPr lang="en-US" sz="2000" b="1" dirty="0" smtClean="0">
                <a:solidFill>
                  <a:srgbClr val="FF0000"/>
                </a:solidFill>
              </a:rPr>
              <a:t>is available for those who didn’t leave in government hostel, having above 60% and income below 2.50 </a:t>
            </a:r>
            <a:r>
              <a:rPr lang="en-US" sz="2000" b="1" dirty="0" smtClean="0">
                <a:solidFill>
                  <a:srgbClr val="FF0000"/>
                </a:solidFill>
              </a:rPr>
              <a:t>lakh. </a:t>
            </a:r>
            <a:r>
              <a:rPr lang="en-US" sz="2000" b="1" dirty="0" smtClean="0">
                <a:solidFill>
                  <a:srgbClr val="FF0000"/>
                </a:solidFill>
              </a:rPr>
              <a:t>For ST category </a:t>
            </a:r>
            <a:r>
              <a:rPr lang="en-US" sz="2000" b="1" dirty="0" err="1" smtClean="0">
                <a:solidFill>
                  <a:srgbClr val="FF0000"/>
                </a:solidFill>
              </a:rPr>
              <a:t>swayam</a:t>
            </a:r>
            <a:r>
              <a:rPr lang="en-US" sz="2000" b="1" dirty="0" smtClean="0">
                <a:solidFill>
                  <a:srgbClr val="FF0000"/>
                </a:solidFill>
              </a:rPr>
              <a:t> hostel scheme is available.</a:t>
            </a:r>
            <a:r>
              <a:rPr lang="en-US" sz="2000" b="1" dirty="0" smtClean="0">
                <a:solidFill>
                  <a:srgbClr val="FF0000"/>
                </a:solidFill>
              </a:rPr>
              <a:t>)</a:t>
            </a:r>
            <a:endParaRPr lang="en-US" sz="2000" b="1" dirty="0">
              <a:solidFill>
                <a:srgbClr val="FF0000"/>
              </a:solidFill>
            </a:endParaRPr>
          </a:p>
        </p:txBody>
      </p:sp>
      <p:sp>
        <p:nvSpPr>
          <p:cNvPr id="7" name="Rectangle 6"/>
          <p:cNvSpPr/>
          <p:nvPr/>
        </p:nvSpPr>
        <p:spPr>
          <a:xfrm>
            <a:off x="2286000" y="2967335"/>
            <a:ext cx="4572000" cy="923330"/>
          </a:xfrm>
          <a:prstGeom prst="rect">
            <a:avLst/>
          </a:prstGeom>
        </p:spPr>
        <p:txBody>
          <a:bodyPr>
            <a:spAutoFit/>
          </a:bodyPr>
          <a:lstStyle/>
          <a:p>
            <a:r>
              <a:rPr lang="en-US" b="1" dirty="0" smtClean="0">
                <a:solidFill>
                  <a:srgbClr val="FF0000"/>
                </a:solidFill>
              </a:rPr>
              <a:t>After update hostel details students profile is completed 100%, now he/she needs to apply for scheme as per his/her eligibility.</a:t>
            </a:r>
            <a:endParaRPr lang="en-US" b="1" dirty="0">
              <a:solidFill>
                <a:srgbClr val="FF0000"/>
              </a:solidFill>
            </a:endParaRPr>
          </a:p>
        </p:txBody>
      </p:sp>
    </p:spTree>
    <p:extLst>
      <p:ext uri="{BB962C8B-B14F-4D97-AF65-F5344CB8AC3E}">
        <p14:creationId xmlns:p14="http://schemas.microsoft.com/office/powerpoint/2010/main" val="14450700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84" y="-214338"/>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Up Arrow 3"/>
          <p:cNvSpPr/>
          <p:nvPr/>
        </p:nvSpPr>
        <p:spPr>
          <a:xfrm>
            <a:off x="5152373" y="1981200"/>
            <a:ext cx="304800" cy="30480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TextBox 6"/>
          <p:cNvSpPr txBox="1"/>
          <p:nvPr/>
        </p:nvSpPr>
        <p:spPr>
          <a:xfrm>
            <a:off x="4419600" y="3657600"/>
            <a:ext cx="3124200" cy="1477328"/>
          </a:xfrm>
          <a:prstGeom prst="rect">
            <a:avLst/>
          </a:prstGeom>
          <a:solidFill>
            <a:srgbClr val="FFFF00"/>
          </a:solidFill>
        </p:spPr>
        <p:txBody>
          <a:bodyPr wrap="square" rtlCol="0">
            <a:spAutoFit/>
          </a:bodyPr>
          <a:lstStyle/>
          <a:p>
            <a:r>
              <a:rPr lang="en-US" b="1" dirty="0" smtClean="0">
                <a:solidFill>
                  <a:srgbClr val="FF0000"/>
                </a:solidFill>
              </a:rPr>
              <a:t>In all scheme tab, select your Department name and click on scheme name as per your eligibility. For detail see notice which is given in students </a:t>
            </a:r>
            <a:r>
              <a:rPr lang="en-US" b="1" smtClean="0">
                <a:solidFill>
                  <a:srgbClr val="FF0000"/>
                </a:solidFill>
              </a:rPr>
              <a:t>grp</a:t>
            </a:r>
            <a:endParaRPr lang="en-US" b="1" dirty="0">
              <a:solidFill>
                <a:srgbClr val="FF0000"/>
              </a:solidFill>
            </a:endParaRPr>
          </a:p>
        </p:txBody>
      </p:sp>
      <p:cxnSp>
        <p:nvCxnSpPr>
          <p:cNvPr id="11" name="Straight Arrow Connector 10"/>
          <p:cNvCxnSpPr/>
          <p:nvPr/>
        </p:nvCxnSpPr>
        <p:spPr>
          <a:xfrm rot="10800000">
            <a:off x="1214414" y="3000372"/>
            <a:ext cx="3143272"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9756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solidFill>
            <a:schemeClr val="accent3">
              <a:lumMod val="40000"/>
              <a:lumOff val="60000"/>
            </a:schemeClr>
          </a:solidFill>
        </p:spPr>
        <p:txBody>
          <a:bodyPr>
            <a:normAutofit fontScale="90000"/>
          </a:bodyPr>
          <a:lstStyle/>
          <a:p>
            <a:r>
              <a:rPr lang="en-US" u="sng" dirty="0" smtClean="0"/>
              <a:t>Category wise and Income wise applicable schemes to be select.</a:t>
            </a:r>
            <a:endParaRPr lang="en-US"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88122244"/>
              </p:ext>
            </p:extLst>
          </p:nvPr>
        </p:nvGraphicFramePr>
        <p:xfrm>
          <a:off x="457200" y="2133600"/>
          <a:ext cx="8229601" cy="4216036"/>
        </p:xfrm>
        <a:graphic>
          <a:graphicData uri="http://schemas.openxmlformats.org/drawingml/2006/table">
            <a:tbl>
              <a:tblPr>
                <a:tableStyleId>{5C22544A-7EE6-4342-B048-85BDC9FD1C3A}</a:tableStyleId>
              </a:tblPr>
              <a:tblGrid>
                <a:gridCol w="1299887"/>
                <a:gridCol w="1595713"/>
                <a:gridCol w="2590800"/>
                <a:gridCol w="2743201"/>
              </a:tblGrid>
              <a:tr h="430420">
                <a:tc>
                  <a:txBody>
                    <a:bodyPr/>
                    <a:lstStyle/>
                    <a:p>
                      <a:pPr marL="0" marR="0" algn="just">
                        <a:lnSpc>
                          <a:spcPct val="115000"/>
                        </a:lnSpc>
                        <a:spcBef>
                          <a:spcPts val="0"/>
                        </a:spcBef>
                        <a:spcAft>
                          <a:spcPts val="0"/>
                        </a:spcAft>
                      </a:pPr>
                      <a:r>
                        <a:rPr lang="en-US" sz="1800" b="1" u="sng" dirty="0">
                          <a:effectLst/>
                        </a:rPr>
                        <a:t>Category</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Parents Income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Department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Scheme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560180">
                <a:tc>
                  <a:txBody>
                    <a:bodyPr/>
                    <a:lstStyle/>
                    <a:p>
                      <a:pPr marL="0" marR="0" algn="ctr">
                        <a:lnSpc>
                          <a:spcPct val="115000"/>
                        </a:lnSpc>
                        <a:spcBef>
                          <a:spcPts val="0"/>
                        </a:spcBef>
                        <a:spcAft>
                          <a:spcPts val="0"/>
                        </a:spcAft>
                      </a:pPr>
                      <a:r>
                        <a:rPr lang="en-US" sz="1600" b="1" u="sng" dirty="0">
                          <a:solidFill>
                            <a:srgbClr val="FF0000"/>
                          </a:solidFill>
                          <a:effectLst/>
                        </a:rPr>
                        <a:t>OPEN, SEBC,EWS</a:t>
                      </a:r>
                      <a:endParaRPr lang="en-US" sz="16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just">
                        <a:lnSpc>
                          <a:spcPct val="115000"/>
                        </a:lnSpc>
                        <a:spcBef>
                          <a:spcPts val="0"/>
                        </a:spcBef>
                        <a:spcAft>
                          <a:spcPts val="0"/>
                        </a:spcAft>
                      </a:pPr>
                      <a:r>
                        <a:rPr lang="en-US" sz="1800" u="sng" dirty="0">
                          <a:effectLst/>
                        </a:rPr>
                        <a:t>Below 8 Lakh</a:t>
                      </a:r>
                      <a:endParaRPr lang="en-US" sz="14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just">
                        <a:lnSpc>
                          <a:spcPct val="115000"/>
                        </a:lnSpc>
                        <a:spcBef>
                          <a:spcPts val="0"/>
                        </a:spcBef>
                        <a:spcAft>
                          <a:spcPts val="0"/>
                        </a:spcAft>
                      </a:pPr>
                      <a:r>
                        <a:rPr lang="en-US" sz="1400" u="sng" dirty="0">
                          <a:effectLst/>
                        </a:rPr>
                        <a:t>Directorate of Technical Education</a:t>
                      </a:r>
                      <a:endParaRPr lang="en-US" sz="11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just">
                        <a:lnSpc>
                          <a:spcPct val="115000"/>
                        </a:lnSpc>
                        <a:spcBef>
                          <a:spcPts val="0"/>
                        </a:spcBef>
                        <a:spcAft>
                          <a:spcPts val="0"/>
                        </a:spcAft>
                      </a:pPr>
                      <a:r>
                        <a:rPr lang="en-US" sz="1400" u="sng" dirty="0" err="1">
                          <a:effectLst/>
                        </a:rPr>
                        <a:t>Rajashri</a:t>
                      </a:r>
                      <a:r>
                        <a:rPr lang="en-US" sz="1400" u="sng" dirty="0">
                          <a:effectLst/>
                        </a:rPr>
                        <a:t> Chatrapati Shahu Maharaj Fee Reimbursement Scheme</a:t>
                      </a:r>
                      <a:endParaRPr lang="en-US" sz="11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99742">
                <a:tc rowSpan="2">
                  <a:txBody>
                    <a:bodyPr/>
                    <a:lstStyle/>
                    <a:p>
                      <a:pPr marL="0" marR="0" algn="ctr">
                        <a:lnSpc>
                          <a:spcPct val="115000"/>
                        </a:lnSpc>
                        <a:spcBef>
                          <a:spcPts val="0"/>
                        </a:spcBef>
                        <a:spcAft>
                          <a:spcPts val="0"/>
                        </a:spcAft>
                      </a:pPr>
                      <a:r>
                        <a:rPr lang="en-US" sz="1800" b="1" u="sng" dirty="0">
                          <a:solidFill>
                            <a:srgbClr val="FF0000"/>
                          </a:solidFill>
                          <a:effectLst/>
                        </a:rPr>
                        <a:t>SC</a:t>
                      </a:r>
                      <a:endParaRPr lang="en-US" sz="18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2.50 Lakh</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600" u="sng" dirty="0">
                          <a:effectLst/>
                        </a:rPr>
                        <a:t>Social Justice and Special Assistance dept.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400" u="sng" dirty="0">
                          <a:effectLst/>
                        </a:rPr>
                        <a:t>Govt of India Post-Matric Scholarship</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522696">
                <a:tc vMerge="1">
                  <a:txBody>
                    <a:bodyPr/>
                    <a:lstStyle/>
                    <a:p>
                      <a:endParaRPr lang="en-US"/>
                    </a:p>
                  </a:txBody>
                  <a:tcPr/>
                </a:tc>
                <a:tc>
                  <a:txBody>
                    <a:bodyPr/>
                    <a:lstStyle/>
                    <a:p>
                      <a:pPr marL="0" marR="0">
                        <a:lnSpc>
                          <a:spcPct val="115000"/>
                        </a:lnSpc>
                        <a:spcBef>
                          <a:spcPts val="0"/>
                        </a:spcBef>
                        <a:spcAft>
                          <a:spcPts val="0"/>
                        </a:spcAft>
                      </a:pPr>
                      <a:r>
                        <a:rPr lang="en-US" sz="1400" u="sng" dirty="0">
                          <a:effectLst/>
                        </a:rPr>
                        <a:t>250001 onwards</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Social Justice and Special Assistance dept.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Post Metric Tuition fee and Examination Fee (Freeship)</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99742">
                <a:tc rowSpan="2">
                  <a:txBody>
                    <a:bodyPr/>
                    <a:lstStyle/>
                    <a:p>
                      <a:pPr marL="0" marR="0" algn="ctr">
                        <a:lnSpc>
                          <a:spcPct val="115000"/>
                        </a:lnSpc>
                        <a:spcBef>
                          <a:spcPts val="0"/>
                        </a:spcBef>
                        <a:spcAft>
                          <a:spcPts val="0"/>
                        </a:spcAft>
                      </a:pPr>
                      <a:r>
                        <a:rPr lang="en-US" sz="1600" b="1" u="sng" dirty="0">
                          <a:solidFill>
                            <a:srgbClr val="FF0000"/>
                          </a:solidFill>
                          <a:effectLst/>
                        </a:rPr>
                        <a:t>OBC, VJNT &amp; SBC</a:t>
                      </a:r>
                      <a:endParaRPr lang="en-US" sz="16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a:t>
                      </a:r>
                      <a:r>
                        <a:rPr lang="en-US" sz="1400" u="sng" dirty="0" smtClean="0">
                          <a:effectLst/>
                        </a:rPr>
                        <a:t>2.50 </a:t>
                      </a:r>
                      <a:r>
                        <a:rPr lang="en-US" sz="1400" u="sng" dirty="0">
                          <a:effectLst/>
                        </a:rPr>
                        <a:t>Lakh</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600" u="sng" dirty="0">
                          <a:effectLst/>
                        </a:rPr>
                        <a:t>OBC, SEBC, VJNT, and SBC welfare Department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400" u="sng" dirty="0">
                          <a:effectLst/>
                        </a:rPr>
                        <a:t>Post Metric Scholarship to OBC/SBC/VJNT Students</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485212">
                <a:tc vMerge="1">
                  <a:txBody>
                    <a:bodyPr/>
                    <a:lstStyle/>
                    <a:p>
                      <a:endParaRPr lang="en-US"/>
                    </a:p>
                  </a:txBody>
                  <a:tcPr/>
                </a:tc>
                <a:tc>
                  <a:txBody>
                    <a:bodyPr/>
                    <a:lstStyle/>
                    <a:p>
                      <a:pPr marL="0" marR="0">
                        <a:lnSpc>
                          <a:spcPct val="115000"/>
                        </a:lnSpc>
                        <a:spcBef>
                          <a:spcPts val="0"/>
                        </a:spcBef>
                        <a:spcAft>
                          <a:spcPts val="0"/>
                        </a:spcAft>
                      </a:pPr>
                      <a:r>
                        <a:rPr lang="en-US" sz="1400" u="sng" dirty="0" smtClean="0">
                          <a:effectLst/>
                        </a:rPr>
                        <a:t>250001 onwards</a:t>
                      </a:r>
                      <a:endParaRPr lang="en-US" sz="1100" dirty="0">
                        <a:effectLst/>
                        <a:latin typeface="+mn-lt"/>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OBC, SEBC, VJNT, and SBC welfare Department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Tuition Fees and Examination Fees to OBC/SBC/VJNT Students</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99742">
                <a:tc rowSpan="2">
                  <a:txBody>
                    <a:bodyPr/>
                    <a:lstStyle/>
                    <a:p>
                      <a:pPr marL="0" marR="0" algn="ctr">
                        <a:lnSpc>
                          <a:spcPct val="115000"/>
                        </a:lnSpc>
                        <a:spcBef>
                          <a:spcPts val="0"/>
                        </a:spcBef>
                        <a:spcAft>
                          <a:spcPts val="0"/>
                        </a:spcAft>
                      </a:pPr>
                      <a:r>
                        <a:rPr lang="en-US" sz="2000" b="1" u="sng" dirty="0">
                          <a:solidFill>
                            <a:srgbClr val="FF0000"/>
                          </a:solidFill>
                          <a:effectLst/>
                        </a:rPr>
                        <a:t>ST</a:t>
                      </a:r>
                      <a:endParaRPr lang="en-US" sz="10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2.50 Lakh</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600" u="sng" dirty="0">
                          <a:effectLst/>
                        </a:rPr>
                        <a:t>Tribal Development Dept.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400" u="sng" dirty="0">
                          <a:effectLst/>
                        </a:rPr>
                        <a:t>Govt. of India Post-Matric </a:t>
                      </a:r>
                      <a:r>
                        <a:rPr lang="en-US" sz="1400" u="sng" dirty="0" smtClean="0">
                          <a:effectLst/>
                        </a:rPr>
                        <a:t>Scholarship.</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399742">
                <a:tc vMerge="1">
                  <a:txBody>
                    <a:bodyPr/>
                    <a:lstStyle/>
                    <a:p>
                      <a:endParaRPr lang="en-US"/>
                    </a:p>
                  </a:txBody>
                  <a:tcPr/>
                </a:tc>
                <a:tc>
                  <a:txBody>
                    <a:bodyPr/>
                    <a:lstStyle/>
                    <a:p>
                      <a:pPr marL="0" marR="0">
                        <a:lnSpc>
                          <a:spcPct val="115000"/>
                        </a:lnSpc>
                        <a:spcBef>
                          <a:spcPts val="0"/>
                        </a:spcBef>
                        <a:spcAft>
                          <a:spcPts val="0"/>
                        </a:spcAft>
                      </a:pPr>
                      <a:r>
                        <a:rPr lang="en-US" sz="1400" u="sng" dirty="0" smtClean="0">
                          <a:effectLst/>
                        </a:rPr>
                        <a:t>250001 onwards</a:t>
                      </a:r>
                      <a:endParaRPr lang="en-US" sz="1100" dirty="0">
                        <a:effectLst/>
                        <a:latin typeface="+mn-lt"/>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600" u="sng" dirty="0">
                          <a:effectLst/>
                        </a:rPr>
                        <a:t>Tribal Development Dept.</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400" u="sng" dirty="0">
                          <a:effectLst/>
                        </a:rPr>
                        <a:t>Vocational Education Fee Reimbursement Scheme(Freeship)</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bl>
          </a:graphicData>
        </a:graphic>
      </p:graphicFrame>
    </p:spTree>
    <p:extLst>
      <p:ext uri="{BB962C8B-B14F-4D97-AF65-F5344CB8AC3E}">
        <p14:creationId xmlns:p14="http://schemas.microsoft.com/office/powerpoint/2010/main" val="16852014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solidFill>
            <a:schemeClr val="accent3">
              <a:lumMod val="40000"/>
              <a:lumOff val="60000"/>
            </a:schemeClr>
          </a:solidFill>
        </p:spPr>
        <p:txBody>
          <a:bodyPr>
            <a:normAutofit fontScale="90000"/>
          </a:bodyPr>
          <a:lstStyle/>
          <a:p>
            <a:r>
              <a:rPr lang="en-US" u="sng" dirty="0" smtClean="0"/>
              <a:t>Category wise and Income wise applicable hostel schemes to be select.</a:t>
            </a:r>
            <a:endParaRPr lang="en-US"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91545867"/>
              </p:ext>
            </p:extLst>
          </p:nvPr>
        </p:nvGraphicFramePr>
        <p:xfrm>
          <a:off x="457200" y="2133600"/>
          <a:ext cx="8229601" cy="4605982"/>
        </p:xfrm>
        <a:graphic>
          <a:graphicData uri="http://schemas.openxmlformats.org/drawingml/2006/table">
            <a:tbl>
              <a:tblPr>
                <a:tableStyleId>{5C22544A-7EE6-4342-B048-85BDC9FD1C3A}</a:tableStyleId>
              </a:tblPr>
              <a:tblGrid>
                <a:gridCol w="1299887"/>
                <a:gridCol w="1595713"/>
                <a:gridCol w="2590800"/>
                <a:gridCol w="2743201"/>
              </a:tblGrid>
              <a:tr h="430420">
                <a:tc>
                  <a:txBody>
                    <a:bodyPr/>
                    <a:lstStyle/>
                    <a:p>
                      <a:pPr marL="0" marR="0" algn="just">
                        <a:lnSpc>
                          <a:spcPct val="115000"/>
                        </a:lnSpc>
                        <a:spcBef>
                          <a:spcPts val="0"/>
                        </a:spcBef>
                        <a:spcAft>
                          <a:spcPts val="0"/>
                        </a:spcAft>
                      </a:pPr>
                      <a:r>
                        <a:rPr lang="en-US" sz="1800" b="1" u="sng" dirty="0">
                          <a:effectLst/>
                        </a:rPr>
                        <a:t>Category</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Parents Income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Department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gn="just">
                        <a:lnSpc>
                          <a:spcPct val="115000"/>
                        </a:lnSpc>
                        <a:spcBef>
                          <a:spcPts val="0"/>
                        </a:spcBef>
                        <a:spcAft>
                          <a:spcPts val="0"/>
                        </a:spcAft>
                      </a:pPr>
                      <a:r>
                        <a:rPr lang="en-US" sz="1800" b="1" u="sng" dirty="0">
                          <a:effectLst/>
                        </a:rPr>
                        <a:t>Scheme Name</a:t>
                      </a:r>
                      <a:endParaRPr lang="en-US" sz="1400" b="1"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560180">
                <a:tc>
                  <a:txBody>
                    <a:bodyPr/>
                    <a:lstStyle/>
                    <a:p>
                      <a:pPr marL="0" marR="0" algn="ctr">
                        <a:lnSpc>
                          <a:spcPct val="115000"/>
                        </a:lnSpc>
                        <a:spcBef>
                          <a:spcPts val="0"/>
                        </a:spcBef>
                        <a:spcAft>
                          <a:spcPts val="0"/>
                        </a:spcAft>
                      </a:pPr>
                      <a:r>
                        <a:rPr lang="en-US" sz="1600" b="1" u="sng" dirty="0">
                          <a:solidFill>
                            <a:srgbClr val="FF0000"/>
                          </a:solidFill>
                          <a:effectLst/>
                        </a:rPr>
                        <a:t>OPEN, SEBC,EWS</a:t>
                      </a:r>
                      <a:endParaRPr lang="en-US" sz="16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just">
                        <a:lnSpc>
                          <a:spcPct val="115000"/>
                        </a:lnSpc>
                        <a:spcBef>
                          <a:spcPts val="0"/>
                        </a:spcBef>
                        <a:spcAft>
                          <a:spcPts val="0"/>
                        </a:spcAft>
                      </a:pPr>
                      <a:r>
                        <a:rPr lang="en-US" sz="1800" u="sng" dirty="0">
                          <a:effectLst/>
                        </a:rPr>
                        <a:t>Below 8 Lakh</a:t>
                      </a:r>
                      <a:endParaRPr lang="en-US" sz="14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just">
                        <a:lnSpc>
                          <a:spcPct val="115000"/>
                        </a:lnSpc>
                        <a:spcBef>
                          <a:spcPts val="0"/>
                        </a:spcBef>
                        <a:spcAft>
                          <a:spcPts val="0"/>
                        </a:spcAft>
                      </a:pPr>
                      <a:r>
                        <a:rPr lang="en-US" sz="1400" u="sng" dirty="0">
                          <a:effectLst/>
                        </a:rPr>
                        <a:t>Directorate of Technical Education</a:t>
                      </a:r>
                      <a:endParaRPr lang="en-US" sz="11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just">
                        <a:lnSpc>
                          <a:spcPct val="115000"/>
                        </a:lnSpc>
                        <a:spcBef>
                          <a:spcPts val="0"/>
                        </a:spcBef>
                        <a:spcAft>
                          <a:spcPts val="0"/>
                        </a:spcAft>
                      </a:pPr>
                      <a:r>
                        <a:rPr lang="en-US" sz="1400" u="sng" dirty="0" err="1" smtClean="0">
                          <a:effectLst/>
                        </a:rPr>
                        <a:t>Panjabrao</a:t>
                      </a:r>
                      <a:r>
                        <a:rPr lang="en-US" sz="1400" u="sng" dirty="0" smtClean="0">
                          <a:effectLst/>
                        </a:rPr>
                        <a:t> </a:t>
                      </a:r>
                      <a:r>
                        <a:rPr lang="en-US" sz="1400" u="sng" dirty="0" err="1" smtClean="0">
                          <a:effectLst/>
                        </a:rPr>
                        <a:t>deshmukh</a:t>
                      </a:r>
                      <a:r>
                        <a:rPr lang="en-US" sz="1400" u="sng" dirty="0" smtClean="0">
                          <a:effectLst/>
                        </a:rPr>
                        <a:t> scholarship</a:t>
                      </a:r>
                      <a:endParaRPr lang="en-US" sz="1100" dirty="0">
                        <a:effectLst/>
                        <a:latin typeface="Calibri"/>
                        <a:ea typeface="Times New Roman"/>
                        <a:cs typeface="Times New Roman"/>
                      </a:endParaRPr>
                    </a:p>
                  </a:txBody>
                  <a:tcPr marL="65175" marR="651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922438">
                <a:tc>
                  <a:txBody>
                    <a:bodyPr/>
                    <a:lstStyle/>
                    <a:p>
                      <a:pPr marL="0" marR="0" algn="ctr">
                        <a:lnSpc>
                          <a:spcPct val="115000"/>
                        </a:lnSpc>
                        <a:spcBef>
                          <a:spcPts val="0"/>
                        </a:spcBef>
                        <a:spcAft>
                          <a:spcPts val="0"/>
                        </a:spcAft>
                      </a:pPr>
                      <a:r>
                        <a:rPr lang="en-US" sz="1800" b="1" u="sng" dirty="0">
                          <a:solidFill>
                            <a:srgbClr val="FF0000"/>
                          </a:solidFill>
                          <a:effectLst/>
                        </a:rPr>
                        <a:t>SC</a:t>
                      </a:r>
                      <a:endParaRPr lang="en-US" sz="18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2.50 </a:t>
                      </a:r>
                      <a:r>
                        <a:rPr lang="en-US" sz="1400" u="sng" dirty="0" err="1" smtClean="0">
                          <a:effectLst/>
                        </a:rPr>
                        <a:t>Lakh</a:t>
                      </a:r>
                      <a:r>
                        <a:rPr lang="en-US" sz="1400" u="sng" dirty="0" smtClean="0">
                          <a:effectLst/>
                        </a:rPr>
                        <a:t> marks above 60%</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marL="0" marR="0">
                        <a:lnSpc>
                          <a:spcPct val="115000"/>
                        </a:lnSpc>
                        <a:spcBef>
                          <a:spcPts val="0"/>
                        </a:spcBef>
                        <a:spcAft>
                          <a:spcPts val="0"/>
                        </a:spcAft>
                      </a:pPr>
                      <a:r>
                        <a:rPr lang="en-US" sz="1600" u="sng" dirty="0" err="1" smtClean="0">
                          <a:effectLst/>
                        </a:rPr>
                        <a:t>Swadhar</a:t>
                      </a:r>
                      <a:r>
                        <a:rPr lang="en-US" sz="1600" u="sng" dirty="0" smtClean="0">
                          <a:effectLst/>
                        </a:rPr>
                        <a:t> scheme</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pPr marL="0" marR="0">
                        <a:lnSpc>
                          <a:spcPct val="115000"/>
                        </a:lnSpc>
                        <a:spcBef>
                          <a:spcPts val="0"/>
                        </a:spcBef>
                        <a:spcAft>
                          <a:spcPts val="0"/>
                        </a:spcAft>
                      </a:pP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884954">
                <a:tc>
                  <a:txBody>
                    <a:bodyPr/>
                    <a:lstStyle/>
                    <a:p>
                      <a:pPr marL="0" marR="0" algn="ctr">
                        <a:lnSpc>
                          <a:spcPct val="115000"/>
                        </a:lnSpc>
                        <a:spcBef>
                          <a:spcPts val="0"/>
                        </a:spcBef>
                        <a:spcAft>
                          <a:spcPts val="0"/>
                        </a:spcAft>
                      </a:pPr>
                      <a:r>
                        <a:rPr lang="en-US" sz="1600" b="1" u="sng" dirty="0" smtClean="0">
                          <a:solidFill>
                            <a:srgbClr val="FF0000"/>
                          </a:solidFill>
                          <a:effectLst/>
                        </a:rPr>
                        <a:t> </a:t>
                      </a:r>
                      <a:r>
                        <a:rPr lang="en-US" sz="1600" b="1" u="sng" dirty="0">
                          <a:solidFill>
                            <a:srgbClr val="FF0000"/>
                          </a:solidFill>
                          <a:effectLst/>
                        </a:rPr>
                        <a:t>VJNT &amp; SBC</a:t>
                      </a:r>
                      <a:endParaRPr lang="en-US" sz="16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a:t>
                      </a:r>
                      <a:r>
                        <a:rPr lang="en-US" sz="1400" u="sng" dirty="0" smtClean="0">
                          <a:effectLst/>
                        </a:rPr>
                        <a:t>2.50 </a:t>
                      </a:r>
                      <a:r>
                        <a:rPr lang="en-US" sz="1400" u="sng" dirty="0">
                          <a:effectLst/>
                        </a:rPr>
                        <a:t>Lakh</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600" u="sng" dirty="0" smtClean="0">
                          <a:effectLst/>
                        </a:rPr>
                        <a:t>VJNT</a:t>
                      </a:r>
                      <a:r>
                        <a:rPr lang="en-US" sz="1600" u="sng" dirty="0">
                          <a:effectLst/>
                        </a:rPr>
                        <a:t>, and SBC welfare </a:t>
                      </a:r>
                      <a:r>
                        <a:rPr lang="en-US" sz="1600" u="sng" dirty="0" smtClean="0">
                          <a:effectLst/>
                        </a:rPr>
                        <a:t>Department (only </a:t>
                      </a:r>
                      <a:r>
                        <a:rPr lang="en-US" sz="1600" u="sng" dirty="0" err="1" smtClean="0">
                          <a:effectLst/>
                        </a:rPr>
                        <a:t>wadia</a:t>
                      </a:r>
                      <a:r>
                        <a:rPr lang="en-US" sz="1600" u="sng" dirty="0" smtClean="0">
                          <a:effectLst/>
                        </a:rPr>
                        <a:t> college hostel students can apply for this scheme)</a:t>
                      </a:r>
                      <a:endParaRPr lang="en-US" sz="12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800" b="0" i="0" u="none" strike="noStrike" kern="1200" dirty="0" smtClean="0">
                          <a:solidFill>
                            <a:schemeClr val="dk1"/>
                          </a:solidFill>
                          <a:latin typeface="+mn-lt"/>
                          <a:ea typeface="+mn-ea"/>
                          <a:cs typeface="+mn-cs"/>
                          <a:hlinkClick r:id="rId2"/>
                        </a:rPr>
                        <a:t>Payment of Maintenance Allowance to VJNT and SBC Students Studying in Professional Courses and Living in Hostel Attached to Professional Colleges</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r h="799484">
                <a:tc>
                  <a:txBody>
                    <a:bodyPr/>
                    <a:lstStyle/>
                    <a:p>
                      <a:pPr marL="0" marR="0" algn="ctr">
                        <a:lnSpc>
                          <a:spcPct val="115000"/>
                        </a:lnSpc>
                        <a:spcBef>
                          <a:spcPts val="0"/>
                        </a:spcBef>
                        <a:spcAft>
                          <a:spcPts val="0"/>
                        </a:spcAft>
                      </a:pPr>
                      <a:r>
                        <a:rPr lang="en-US" sz="2000" b="1" u="sng" dirty="0">
                          <a:solidFill>
                            <a:srgbClr val="FF0000"/>
                          </a:solidFill>
                          <a:effectLst/>
                        </a:rPr>
                        <a:t>ST</a:t>
                      </a:r>
                      <a:endParaRPr lang="en-US" sz="1000" b="1" dirty="0">
                        <a:solidFill>
                          <a:srgbClr val="FF0000"/>
                        </a:solidFill>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400" u="sng" dirty="0">
                          <a:effectLst/>
                        </a:rPr>
                        <a:t>Below 2.50 </a:t>
                      </a:r>
                      <a:r>
                        <a:rPr lang="en-US" sz="1400" u="sng" dirty="0" err="1" smtClean="0">
                          <a:effectLst/>
                        </a:rPr>
                        <a:t>Lakh</a:t>
                      </a:r>
                      <a:r>
                        <a:rPr lang="en-US" sz="1400" u="sng" dirty="0" smtClean="0">
                          <a:effectLst/>
                        </a:rPr>
                        <a:t> marks above 60%</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marL="0" marR="0">
                        <a:lnSpc>
                          <a:spcPct val="115000"/>
                        </a:lnSpc>
                        <a:spcBef>
                          <a:spcPts val="0"/>
                        </a:spcBef>
                        <a:spcAft>
                          <a:spcPts val="0"/>
                        </a:spcAft>
                      </a:pPr>
                      <a:r>
                        <a:rPr lang="en-US" sz="1600" u="sng" dirty="0" err="1" smtClean="0">
                          <a:effectLst/>
                        </a:rPr>
                        <a:t>Swayam</a:t>
                      </a:r>
                      <a:r>
                        <a:rPr lang="en-US" sz="1600" u="sng" dirty="0" smtClean="0">
                          <a:effectLst/>
                        </a:rPr>
                        <a:t> scheme</a:t>
                      </a: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pPr marL="0" marR="0">
                        <a:lnSpc>
                          <a:spcPct val="115000"/>
                        </a:lnSpc>
                        <a:spcBef>
                          <a:spcPts val="0"/>
                        </a:spcBef>
                        <a:spcAft>
                          <a:spcPts val="0"/>
                        </a:spcAft>
                      </a:pPr>
                      <a:endParaRPr lang="en-US" sz="1100" dirty="0">
                        <a:effectLst/>
                        <a:latin typeface="Calibri"/>
                        <a:ea typeface="Times New Roman"/>
                        <a:cs typeface="Times New Roman"/>
                      </a:endParaRPr>
                    </a:p>
                  </a:txBody>
                  <a:tcPr marL="65175" marR="651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r>
            </a:tbl>
          </a:graphicData>
        </a:graphic>
      </p:graphicFrame>
    </p:spTree>
    <p:extLst>
      <p:ext uri="{BB962C8B-B14F-4D97-AF65-F5344CB8AC3E}">
        <p14:creationId xmlns:p14="http://schemas.microsoft.com/office/powerpoint/2010/main" val="16852014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000628" y="3071810"/>
            <a:ext cx="2857520" cy="1200329"/>
          </a:xfrm>
          <a:prstGeom prst="rect">
            <a:avLst/>
          </a:prstGeom>
          <a:noFill/>
        </p:spPr>
        <p:txBody>
          <a:bodyPr wrap="square" rtlCol="0">
            <a:spAutoFit/>
          </a:bodyPr>
          <a:lstStyle/>
          <a:p>
            <a:r>
              <a:rPr lang="en-US" dirty="0" smtClean="0">
                <a:solidFill>
                  <a:srgbClr val="FF0000"/>
                </a:solidFill>
              </a:rPr>
              <a:t>CLICK ON ALL SCHEME FOR APPLY ON MAHADBT PORTAL AFTER COMPLITION OF 100% PROFILE</a:t>
            </a:r>
            <a:endParaRPr lang="en-US" dirty="0">
              <a:solidFill>
                <a:srgbClr val="FF0000"/>
              </a:solidFill>
            </a:endParaRPr>
          </a:p>
        </p:txBody>
      </p:sp>
      <p:cxnSp>
        <p:nvCxnSpPr>
          <p:cNvPr id="7" name="Straight Arrow Connector 6"/>
          <p:cNvCxnSpPr>
            <a:endCxn id="5" idx="1"/>
          </p:cNvCxnSpPr>
          <p:nvPr/>
        </p:nvCxnSpPr>
        <p:spPr>
          <a:xfrm>
            <a:off x="1500166" y="3214686"/>
            <a:ext cx="3500462" cy="457289"/>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flipV="1">
            <a:off x="6786578" y="2214554"/>
            <a:ext cx="2071702" cy="192882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73360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5943600"/>
            <a:ext cx="7162800" cy="1292662"/>
          </a:xfrm>
          <a:prstGeom prst="rect">
            <a:avLst/>
          </a:prstGeom>
          <a:solidFill>
            <a:srgbClr val="FFFF00"/>
          </a:solidFill>
        </p:spPr>
        <p:txBody>
          <a:bodyPr wrap="square" rtlCol="0">
            <a:spAutoFit/>
          </a:bodyPr>
          <a:lstStyle/>
          <a:p>
            <a:r>
              <a:rPr lang="en-US" b="1" dirty="0" smtClean="0">
                <a:solidFill>
                  <a:srgbClr val="FF0000"/>
                </a:solidFill>
              </a:rPr>
              <a:t>After applying scheme, fill up above details. Upload all the required documents in above and click on </a:t>
            </a:r>
            <a:r>
              <a:rPr lang="en-US" sz="2400" b="1" dirty="0" smtClean="0">
                <a:solidFill>
                  <a:srgbClr val="FF0000"/>
                </a:solidFill>
              </a:rPr>
              <a:t>save</a:t>
            </a:r>
            <a:r>
              <a:rPr lang="en-US" b="1" dirty="0" smtClean="0">
                <a:solidFill>
                  <a:srgbClr val="FF0000"/>
                </a:solidFill>
              </a:rPr>
              <a:t>. </a:t>
            </a:r>
          </a:p>
          <a:p>
            <a:r>
              <a:rPr lang="en-US" b="1" dirty="0" smtClean="0">
                <a:solidFill>
                  <a:srgbClr val="FF0000"/>
                </a:solidFill>
              </a:rPr>
              <a:t>Imp Note. All documents Mentioned here are important and needs to be uploaded, failing to upload will result in rejection of your application.</a:t>
            </a:r>
            <a:endParaRPr lang="en-US" b="1" dirty="0">
              <a:solidFill>
                <a:srgbClr val="FF0000"/>
              </a:solidFill>
            </a:endParaRPr>
          </a:p>
        </p:txBody>
      </p:sp>
      <p:sp>
        <p:nvSpPr>
          <p:cNvPr id="5" name="TextBox 4"/>
          <p:cNvSpPr txBox="1"/>
          <p:nvPr/>
        </p:nvSpPr>
        <p:spPr>
          <a:xfrm>
            <a:off x="2071670" y="3086715"/>
            <a:ext cx="4176730" cy="369332"/>
          </a:xfrm>
          <a:prstGeom prst="rect">
            <a:avLst/>
          </a:prstGeom>
          <a:solidFill>
            <a:srgbClr val="FFFF00"/>
          </a:solidFill>
        </p:spPr>
        <p:txBody>
          <a:bodyPr wrap="square" rtlCol="0">
            <a:spAutoFit/>
          </a:bodyPr>
          <a:lstStyle/>
          <a:p>
            <a:r>
              <a:rPr lang="en-US" dirty="0" smtClean="0">
                <a:solidFill>
                  <a:srgbClr val="FF0000"/>
                </a:solidFill>
              </a:rPr>
              <a:t>Mandatory to upload (undertaking)</a:t>
            </a:r>
            <a:endParaRPr lang="en-US" dirty="0">
              <a:solidFill>
                <a:srgbClr val="FF0000"/>
              </a:solidFill>
            </a:endParaRPr>
          </a:p>
        </p:txBody>
      </p:sp>
      <p:sp>
        <p:nvSpPr>
          <p:cNvPr id="6" name="TextBox 5"/>
          <p:cNvSpPr txBox="1"/>
          <p:nvPr/>
        </p:nvSpPr>
        <p:spPr>
          <a:xfrm>
            <a:off x="3200400" y="3733800"/>
            <a:ext cx="2819400" cy="646331"/>
          </a:xfrm>
          <a:prstGeom prst="rect">
            <a:avLst/>
          </a:prstGeom>
          <a:solidFill>
            <a:srgbClr val="FFFF00"/>
          </a:solidFill>
        </p:spPr>
        <p:txBody>
          <a:bodyPr wrap="square" rtlCol="0">
            <a:spAutoFit/>
          </a:bodyPr>
          <a:lstStyle/>
          <a:p>
            <a:r>
              <a:rPr lang="en-US" dirty="0" smtClean="0">
                <a:solidFill>
                  <a:srgbClr val="FF0000"/>
                </a:solidFill>
              </a:rPr>
              <a:t>Leaving &amp; Ration card Mandatory </a:t>
            </a:r>
            <a:r>
              <a:rPr lang="en-US" dirty="0">
                <a:solidFill>
                  <a:srgbClr val="FF0000"/>
                </a:solidFill>
              </a:rPr>
              <a:t>to </a:t>
            </a:r>
            <a:r>
              <a:rPr lang="en-US" dirty="0" smtClean="0">
                <a:solidFill>
                  <a:srgbClr val="FF0000"/>
                </a:solidFill>
              </a:rPr>
              <a:t>upload</a:t>
            </a:r>
            <a:endParaRPr lang="en-US" dirty="0">
              <a:solidFill>
                <a:srgbClr val="FF0000"/>
              </a:solidFill>
            </a:endParaRPr>
          </a:p>
        </p:txBody>
      </p:sp>
      <p:sp>
        <p:nvSpPr>
          <p:cNvPr id="7" name="TextBox 6"/>
          <p:cNvSpPr txBox="1"/>
          <p:nvPr/>
        </p:nvSpPr>
        <p:spPr>
          <a:xfrm>
            <a:off x="7620000" y="5268994"/>
            <a:ext cx="3667172" cy="646331"/>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only for ST </a:t>
            </a:r>
            <a:r>
              <a:rPr lang="en-US" dirty="0" err="1" smtClean="0">
                <a:solidFill>
                  <a:srgbClr val="FF0000"/>
                </a:solidFill>
              </a:rPr>
              <a:t>freeship</a:t>
            </a:r>
            <a:endParaRPr lang="en-US" dirty="0"/>
          </a:p>
        </p:txBody>
      </p:sp>
      <p:sp>
        <p:nvSpPr>
          <p:cNvPr id="8" name="Right Arrow 7"/>
          <p:cNvSpPr/>
          <p:nvPr/>
        </p:nvSpPr>
        <p:spPr>
          <a:xfrm>
            <a:off x="6248400" y="3126810"/>
            <a:ext cx="685800" cy="14979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 name="Right Arrow 9"/>
          <p:cNvSpPr/>
          <p:nvPr/>
        </p:nvSpPr>
        <p:spPr>
          <a:xfrm>
            <a:off x="5867400" y="3838918"/>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1" name="Right Arrow 10"/>
          <p:cNvSpPr/>
          <p:nvPr/>
        </p:nvSpPr>
        <p:spPr>
          <a:xfrm rot="9681427">
            <a:off x="6645496" y="5425272"/>
            <a:ext cx="968571" cy="19609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TextBox 8"/>
          <p:cNvSpPr txBox="1"/>
          <p:nvPr/>
        </p:nvSpPr>
        <p:spPr>
          <a:xfrm>
            <a:off x="3200399" y="2286000"/>
            <a:ext cx="3733801" cy="276999"/>
          </a:xfrm>
          <a:prstGeom prst="rect">
            <a:avLst/>
          </a:prstGeom>
          <a:solidFill>
            <a:srgbClr val="FFFF00"/>
          </a:solidFill>
        </p:spPr>
        <p:txBody>
          <a:bodyPr wrap="square" rtlCol="0">
            <a:spAutoFit/>
          </a:bodyPr>
          <a:lstStyle/>
          <a:p>
            <a:r>
              <a:rPr lang="en-US" sz="1200" b="1" dirty="0" smtClean="0">
                <a:solidFill>
                  <a:srgbClr val="FF0000"/>
                </a:solidFill>
              </a:rPr>
              <a:t>Is this renewal application, FY/DSY students Select NO, </a:t>
            </a:r>
            <a:endParaRPr lang="en-US" sz="1200" b="1" dirty="0">
              <a:solidFill>
                <a:srgbClr val="FF0000"/>
              </a:solidFill>
            </a:endParaRPr>
          </a:p>
        </p:txBody>
      </p:sp>
      <p:sp>
        <p:nvSpPr>
          <p:cNvPr id="13" name="Rectangle 12"/>
          <p:cNvSpPr/>
          <p:nvPr/>
        </p:nvSpPr>
        <p:spPr>
          <a:xfrm>
            <a:off x="2071670" y="5072074"/>
            <a:ext cx="3214710" cy="369332"/>
          </a:xfrm>
          <a:prstGeom prst="rect">
            <a:avLst/>
          </a:prstGeom>
        </p:spPr>
        <p:txBody>
          <a:bodyPr wrap="square">
            <a:spAutoFit/>
          </a:bodyPr>
          <a:lstStyle/>
          <a:p>
            <a:r>
              <a:rPr lang="en-US" dirty="0" smtClean="0">
                <a:solidFill>
                  <a:srgbClr val="FF0000"/>
                </a:solidFill>
              </a:rPr>
              <a:t>upload allotment letter/cap id</a:t>
            </a:r>
            <a:endParaRPr lang="en-IN" dirty="0">
              <a:solidFill>
                <a:srgbClr val="FF0000"/>
              </a:solidFill>
            </a:endParaRPr>
          </a:p>
        </p:txBody>
      </p:sp>
      <p:sp>
        <p:nvSpPr>
          <p:cNvPr id="14" name="Right Arrow 13"/>
          <p:cNvSpPr/>
          <p:nvPr/>
        </p:nvSpPr>
        <p:spPr>
          <a:xfrm>
            <a:off x="5286380" y="514351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15" name="Straight Arrow Connector 14"/>
          <p:cNvCxnSpPr/>
          <p:nvPr/>
        </p:nvCxnSpPr>
        <p:spPr>
          <a:xfrm>
            <a:off x="5652120" y="4293096"/>
            <a:ext cx="1151079"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ight Arrow 16"/>
          <p:cNvSpPr/>
          <p:nvPr/>
        </p:nvSpPr>
        <p:spPr>
          <a:xfrm>
            <a:off x="5682111" y="4316916"/>
            <a:ext cx="909190" cy="48023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87995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971800" y="1219200"/>
            <a:ext cx="6400800" cy="1569660"/>
          </a:xfrm>
          <a:prstGeom prst="rect">
            <a:avLst/>
          </a:prstGeom>
          <a:solidFill>
            <a:srgbClr val="FFFF00"/>
          </a:solidFill>
        </p:spPr>
        <p:txBody>
          <a:bodyPr wrap="square" rtlCol="0">
            <a:spAutoFit/>
          </a:bodyPr>
          <a:lstStyle/>
          <a:p>
            <a:r>
              <a:rPr lang="en-US" sz="2400" b="1" dirty="0" smtClean="0">
                <a:solidFill>
                  <a:srgbClr val="FF0000"/>
                </a:solidFill>
              </a:rPr>
              <a:t>After click on the Save next page will come like this, verify all the details filled by you in this page, and scroll down to end for submission of application.</a:t>
            </a:r>
            <a:endParaRPr lang="en-US" sz="2400" b="1" dirty="0">
              <a:solidFill>
                <a:srgbClr val="FF0000"/>
              </a:solidFill>
            </a:endParaRPr>
          </a:p>
        </p:txBody>
      </p:sp>
    </p:spTree>
    <p:extLst>
      <p:ext uri="{BB962C8B-B14F-4D97-AF65-F5344CB8AC3E}">
        <p14:creationId xmlns:p14="http://schemas.microsoft.com/office/powerpoint/2010/main" val="27556160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ight Arrow 4"/>
          <p:cNvSpPr/>
          <p:nvPr/>
        </p:nvSpPr>
        <p:spPr>
          <a:xfrm>
            <a:off x="2184226" y="4857489"/>
            <a:ext cx="685800" cy="2286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xtBox 5"/>
          <p:cNvSpPr txBox="1"/>
          <p:nvPr/>
        </p:nvSpPr>
        <p:spPr>
          <a:xfrm>
            <a:off x="228600" y="4419600"/>
            <a:ext cx="2057400" cy="1754326"/>
          </a:xfrm>
          <a:prstGeom prst="rect">
            <a:avLst/>
          </a:prstGeom>
          <a:solidFill>
            <a:srgbClr val="FFFF00"/>
          </a:solidFill>
        </p:spPr>
        <p:txBody>
          <a:bodyPr wrap="square" rtlCol="0">
            <a:spAutoFit/>
          </a:bodyPr>
          <a:lstStyle/>
          <a:p>
            <a:r>
              <a:rPr lang="en-US" b="1" dirty="0" smtClean="0">
                <a:solidFill>
                  <a:srgbClr val="FF0000"/>
                </a:solidFill>
              </a:rPr>
              <a:t>Tick on that check box to submit the application and click on Submit Button to submit application.</a:t>
            </a:r>
            <a:endParaRPr lang="en-US" b="1" dirty="0">
              <a:solidFill>
                <a:srgbClr val="FF0000"/>
              </a:solidFill>
            </a:endParaRPr>
          </a:p>
        </p:txBody>
      </p:sp>
      <p:sp>
        <p:nvSpPr>
          <p:cNvPr id="7" name="TextBox 6"/>
          <p:cNvSpPr txBox="1"/>
          <p:nvPr/>
        </p:nvSpPr>
        <p:spPr>
          <a:xfrm>
            <a:off x="5029200" y="5486400"/>
            <a:ext cx="4419600" cy="2308324"/>
          </a:xfrm>
          <a:prstGeom prst="rect">
            <a:avLst/>
          </a:prstGeom>
          <a:solidFill>
            <a:srgbClr val="FFFF00"/>
          </a:solidFill>
        </p:spPr>
        <p:txBody>
          <a:bodyPr wrap="square" rtlCol="0">
            <a:spAutoFit/>
          </a:bodyPr>
          <a:lstStyle/>
          <a:p>
            <a:r>
              <a:rPr lang="en-US" b="1" dirty="0" smtClean="0">
                <a:solidFill>
                  <a:srgbClr val="FF0000"/>
                </a:solidFill>
              </a:rPr>
              <a:t>IMP NOTE :- PLEASE ENSURE YOUR UPLOADED DOCUEMNTS ONCE AGAIN THEN ONLY SUBMITE ONLINE </a:t>
            </a:r>
            <a:r>
              <a:rPr lang="en-US" b="1" u="sng" dirty="0" smtClean="0">
                <a:solidFill>
                  <a:srgbClr val="FF0000"/>
                </a:solidFill>
              </a:rPr>
              <a:t>After </a:t>
            </a:r>
            <a:r>
              <a:rPr lang="en-US" b="1" u="sng" dirty="0">
                <a:solidFill>
                  <a:srgbClr val="FF0000"/>
                </a:solidFill>
              </a:rPr>
              <a:t>successful submission of online application you need to take printout or </a:t>
            </a:r>
            <a:r>
              <a:rPr lang="en-US" b="1" u="sng" dirty="0" err="1">
                <a:solidFill>
                  <a:srgbClr val="FF0000"/>
                </a:solidFill>
              </a:rPr>
              <a:t>pdf</a:t>
            </a:r>
            <a:r>
              <a:rPr lang="en-US" b="1" u="sng" dirty="0">
                <a:solidFill>
                  <a:srgbClr val="FF0000"/>
                </a:solidFill>
              </a:rPr>
              <a:t> copy of your application for submission to </a:t>
            </a:r>
            <a:r>
              <a:rPr lang="en-US" b="1" u="sng" dirty="0" smtClean="0">
                <a:solidFill>
                  <a:srgbClr val="FF0000"/>
                </a:solidFill>
              </a:rPr>
              <a:t>college with required documents. </a:t>
            </a:r>
            <a:endParaRPr lang="en-US" b="1" u="sng" dirty="0">
              <a:solidFill>
                <a:srgbClr val="FF0000"/>
              </a:solidFill>
            </a:endParaRPr>
          </a:p>
          <a:p>
            <a:endParaRPr lang="en-US" dirty="0"/>
          </a:p>
        </p:txBody>
      </p:sp>
      <p:sp>
        <p:nvSpPr>
          <p:cNvPr id="8" name="Right Arrow 7"/>
          <p:cNvSpPr/>
          <p:nvPr/>
        </p:nvSpPr>
        <p:spPr>
          <a:xfrm>
            <a:off x="7215206" y="335756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Right Arrow 8"/>
          <p:cNvSpPr/>
          <p:nvPr/>
        </p:nvSpPr>
        <p:spPr>
          <a:xfrm>
            <a:off x="7286644" y="3000372"/>
            <a:ext cx="935799" cy="214314"/>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12" name="Curved Connector 11"/>
          <p:cNvCxnSpPr/>
          <p:nvPr/>
        </p:nvCxnSpPr>
        <p:spPr>
          <a:xfrm>
            <a:off x="4286248" y="4857760"/>
            <a:ext cx="1214446" cy="1588"/>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500694" y="4714884"/>
            <a:ext cx="3929090" cy="369332"/>
          </a:xfrm>
          <a:prstGeom prst="rect">
            <a:avLst/>
          </a:prstGeom>
          <a:noFill/>
        </p:spPr>
        <p:txBody>
          <a:bodyPr wrap="square" rtlCol="0">
            <a:spAutoFit/>
          </a:bodyPr>
          <a:lstStyle/>
          <a:p>
            <a:r>
              <a:rPr lang="en-IN" dirty="0" smtClean="0"/>
              <a:t>ENSURE YOUR UPLOADED DOCUEMNTS</a:t>
            </a:r>
            <a:endParaRPr lang="en-IN" dirty="0"/>
          </a:p>
        </p:txBody>
      </p:sp>
      <p:sp>
        <p:nvSpPr>
          <p:cNvPr id="15" name="Rectangle 14"/>
          <p:cNvSpPr/>
          <p:nvPr/>
        </p:nvSpPr>
        <p:spPr>
          <a:xfrm>
            <a:off x="3143240" y="3071810"/>
            <a:ext cx="3905043" cy="369332"/>
          </a:xfrm>
          <a:prstGeom prst="rect">
            <a:avLst/>
          </a:prstGeom>
        </p:spPr>
        <p:txBody>
          <a:bodyPr wrap="none">
            <a:spAutoFit/>
          </a:bodyPr>
          <a:lstStyle/>
          <a:p>
            <a:r>
              <a:rPr lang="en-IN" dirty="0" smtClean="0"/>
              <a:t>ENSURE YOUR UPLOADED DOCUEMNTS</a:t>
            </a:r>
            <a:endParaRPr lang="en-IN" dirty="0"/>
          </a:p>
        </p:txBody>
      </p:sp>
    </p:spTree>
    <p:extLst>
      <p:ext uri="{BB962C8B-B14F-4D97-AF65-F5344CB8AC3E}">
        <p14:creationId xmlns:p14="http://schemas.microsoft.com/office/powerpoint/2010/main" val="27728323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05000" y="5638800"/>
            <a:ext cx="7543800" cy="646331"/>
          </a:xfrm>
          <a:prstGeom prst="rect">
            <a:avLst/>
          </a:prstGeom>
          <a:solidFill>
            <a:srgbClr val="FFFF00"/>
          </a:solidFill>
        </p:spPr>
        <p:txBody>
          <a:bodyPr wrap="square" rtlCol="0">
            <a:spAutoFit/>
          </a:bodyPr>
          <a:lstStyle/>
          <a:p>
            <a:r>
              <a:rPr lang="en-US" b="1" dirty="0" smtClean="0">
                <a:solidFill>
                  <a:srgbClr val="FF0000"/>
                </a:solidFill>
              </a:rPr>
              <a:t>For this go to My applied scheme and there you will find your application in Under Scrutiny tab, click on View in last </a:t>
            </a:r>
            <a:r>
              <a:rPr lang="en-US" b="1" dirty="0" err="1" smtClean="0">
                <a:solidFill>
                  <a:srgbClr val="FF0000"/>
                </a:solidFill>
              </a:rPr>
              <a:t>colomn</a:t>
            </a:r>
            <a:r>
              <a:rPr lang="en-US" b="1" dirty="0" smtClean="0">
                <a:solidFill>
                  <a:srgbClr val="FF0000"/>
                </a:solidFill>
              </a:rPr>
              <a:t>. </a:t>
            </a:r>
            <a:endParaRPr lang="en-US" b="1" dirty="0">
              <a:solidFill>
                <a:srgbClr val="FF0000"/>
              </a:solidFill>
            </a:endParaRPr>
          </a:p>
        </p:txBody>
      </p:sp>
      <p:sp>
        <p:nvSpPr>
          <p:cNvPr id="5" name="TextBox 4"/>
          <p:cNvSpPr txBox="1"/>
          <p:nvPr/>
        </p:nvSpPr>
        <p:spPr>
          <a:xfrm>
            <a:off x="2057400" y="3257490"/>
            <a:ext cx="3352800" cy="400110"/>
          </a:xfrm>
          <a:prstGeom prst="rect">
            <a:avLst/>
          </a:prstGeom>
          <a:solidFill>
            <a:srgbClr val="FFFF00"/>
          </a:solidFill>
        </p:spPr>
        <p:txBody>
          <a:bodyPr wrap="square" rtlCol="0">
            <a:spAutoFit/>
          </a:bodyPr>
          <a:lstStyle/>
          <a:p>
            <a:r>
              <a:rPr lang="en-US" sz="2000" b="1" dirty="0" smtClean="0">
                <a:solidFill>
                  <a:srgbClr val="FF0000"/>
                </a:solidFill>
              </a:rPr>
              <a:t>Click on My applied scheme</a:t>
            </a:r>
            <a:endParaRPr lang="en-US" sz="2000" b="1" dirty="0">
              <a:solidFill>
                <a:srgbClr val="FF0000"/>
              </a:solidFill>
            </a:endParaRPr>
          </a:p>
        </p:txBody>
      </p:sp>
      <p:sp>
        <p:nvSpPr>
          <p:cNvPr id="6" name="Left Arrow 5"/>
          <p:cNvSpPr/>
          <p:nvPr/>
        </p:nvSpPr>
        <p:spPr>
          <a:xfrm>
            <a:off x="1295400" y="3324255"/>
            <a:ext cx="762000" cy="333345"/>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Down Arrow 6"/>
          <p:cNvSpPr/>
          <p:nvPr/>
        </p:nvSpPr>
        <p:spPr>
          <a:xfrm>
            <a:off x="8801100" y="4191000"/>
            <a:ext cx="228600" cy="99060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7772400" y="3445019"/>
            <a:ext cx="1676400" cy="923330"/>
          </a:xfrm>
          <a:prstGeom prst="rect">
            <a:avLst/>
          </a:prstGeom>
          <a:solidFill>
            <a:srgbClr val="FFFF00"/>
          </a:solidFill>
        </p:spPr>
        <p:txBody>
          <a:bodyPr wrap="square" rtlCol="0">
            <a:spAutoFit/>
          </a:bodyPr>
          <a:lstStyle/>
          <a:p>
            <a:r>
              <a:rPr lang="en-US" b="1" dirty="0" smtClean="0">
                <a:solidFill>
                  <a:srgbClr val="FF0000"/>
                </a:solidFill>
              </a:rPr>
              <a:t>Click on view to take print out of form</a:t>
            </a:r>
            <a:endParaRPr lang="en-US" b="1" dirty="0">
              <a:solidFill>
                <a:srgbClr val="FF0000"/>
              </a:solidFill>
            </a:endParaRPr>
          </a:p>
        </p:txBody>
      </p:sp>
    </p:spTree>
    <p:extLst>
      <p:ext uri="{BB962C8B-B14F-4D97-AF65-F5344CB8AC3E}">
        <p14:creationId xmlns:p14="http://schemas.microsoft.com/office/powerpoint/2010/main" val="23773240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eft Arrow 3"/>
          <p:cNvSpPr/>
          <p:nvPr/>
        </p:nvSpPr>
        <p:spPr>
          <a:xfrm rot="20348647">
            <a:off x="2216626" y="5353136"/>
            <a:ext cx="1447800" cy="304800"/>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xtBox 5"/>
          <p:cNvSpPr txBox="1"/>
          <p:nvPr/>
        </p:nvSpPr>
        <p:spPr>
          <a:xfrm>
            <a:off x="3671253" y="4865132"/>
            <a:ext cx="4101147" cy="707886"/>
          </a:xfrm>
          <a:prstGeom prst="rect">
            <a:avLst/>
          </a:prstGeom>
          <a:solidFill>
            <a:srgbClr val="FFFF00"/>
          </a:solidFill>
        </p:spPr>
        <p:txBody>
          <a:bodyPr wrap="square" rtlCol="0">
            <a:spAutoFit/>
          </a:bodyPr>
          <a:lstStyle/>
          <a:p>
            <a:r>
              <a:rPr lang="en-US" sz="2000" b="1" dirty="0" smtClean="0">
                <a:solidFill>
                  <a:srgbClr val="FF0000"/>
                </a:solidFill>
              </a:rPr>
              <a:t>Click on print option to take printout or </a:t>
            </a:r>
            <a:r>
              <a:rPr lang="en-US" sz="2000" b="1" dirty="0" err="1" smtClean="0">
                <a:solidFill>
                  <a:srgbClr val="FF0000"/>
                </a:solidFill>
              </a:rPr>
              <a:t>pdf</a:t>
            </a:r>
            <a:r>
              <a:rPr lang="en-US" sz="2000" b="1" dirty="0" smtClean="0">
                <a:solidFill>
                  <a:srgbClr val="FF0000"/>
                </a:solidFill>
              </a:rPr>
              <a:t> copy of the form…</a:t>
            </a:r>
            <a:endParaRPr lang="en-US" sz="2000" b="1" dirty="0">
              <a:solidFill>
                <a:srgbClr val="FF0000"/>
              </a:solidFill>
            </a:endParaRPr>
          </a:p>
        </p:txBody>
      </p:sp>
    </p:spTree>
    <p:extLst>
      <p:ext uri="{BB962C8B-B14F-4D97-AF65-F5344CB8AC3E}">
        <p14:creationId xmlns:p14="http://schemas.microsoft.com/office/powerpoint/2010/main" val="15111520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44" y="21429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44408" y="4972114"/>
            <a:ext cx="7391400" cy="1200329"/>
          </a:xfrm>
          <a:prstGeom prst="rect">
            <a:avLst/>
          </a:prstGeom>
          <a:solidFill>
            <a:srgbClr val="FFFF00"/>
          </a:solidFill>
        </p:spPr>
        <p:txBody>
          <a:bodyPr wrap="square" rtlCol="0">
            <a:spAutoFit/>
          </a:bodyPr>
          <a:lstStyle/>
          <a:p>
            <a:r>
              <a:rPr lang="en-US" b="1" dirty="0" smtClean="0">
                <a:solidFill>
                  <a:srgbClr val="FF0000"/>
                </a:solidFill>
              </a:rPr>
              <a:t>In My applied scheme, you will find all update  i.e. send back or approved </a:t>
            </a:r>
            <a:r>
              <a:rPr lang="en-US" b="1" dirty="0" smtClean="0">
                <a:solidFill>
                  <a:srgbClr val="FF0000"/>
                </a:solidFill>
              </a:rPr>
              <a:t>IF YOUR FORM IS SEND BANK CLICK ON APPLICATION ID HERE YOU CAN SEE MESSAGE FROM GOVERNMENT OR COLLEGE WHY YOUR FORM IS SEND BACK. </a:t>
            </a:r>
            <a:endParaRPr lang="en-US" b="1" dirty="0">
              <a:solidFill>
                <a:srgbClr val="FF0000"/>
              </a:solidFill>
            </a:endParaRPr>
          </a:p>
        </p:txBody>
      </p:sp>
      <p:sp>
        <p:nvSpPr>
          <p:cNvPr id="5" name="Up Arrow 4"/>
          <p:cNvSpPr/>
          <p:nvPr/>
        </p:nvSpPr>
        <p:spPr>
          <a:xfrm>
            <a:off x="2209800" y="4419600"/>
            <a:ext cx="152400" cy="533400"/>
          </a:xfrm>
          <a:prstGeom prst="up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Left Arrow 5"/>
          <p:cNvSpPr/>
          <p:nvPr/>
        </p:nvSpPr>
        <p:spPr>
          <a:xfrm>
            <a:off x="1371600" y="2514600"/>
            <a:ext cx="914400" cy="152400"/>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TextBox 6"/>
          <p:cNvSpPr txBox="1"/>
          <p:nvPr/>
        </p:nvSpPr>
        <p:spPr>
          <a:xfrm>
            <a:off x="2286000" y="2362200"/>
            <a:ext cx="2819400" cy="646331"/>
          </a:xfrm>
          <a:prstGeom prst="rect">
            <a:avLst/>
          </a:prstGeom>
          <a:solidFill>
            <a:srgbClr val="FFFF00"/>
          </a:solidFill>
        </p:spPr>
        <p:txBody>
          <a:bodyPr wrap="square" rtlCol="0">
            <a:spAutoFit/>
          </a:bodyPr>
          <a:lstStyle/>
          <a:p>
            <a:r>
              <a:rPr lang="en-US" b="1" dirty="0" smtClean="0">
                <a:solidFill>
                  <a:srgbClr val="FF0000"/>
                </a:solidFill>
              </a:rPr>
              <a:t>Click on my applied scheme for these details</a:t>
            </a:r>
            <a:endParaRPr lang="en-US" b="1" dirty="0">
              <a:solidFill>
                <a:srgbClr val="FF0000"/>
              </a:solidFill>
            </a:endParaRPr>
          </a:p>
        </p:txBody>
      </p:sp>
      <p:sp>
        <p:nvSpPr>
          <p:cNvPr id="9" name="TextBox 8"/>
          <p:cNvSpPr txBox="1"/>
          <p:nvPr/>
        </p:nvSpPr>
        <p:spPr>
          <a:xfrm>
            <a:off x="7572396" y="3071810"/>
            <a:ext cx="2214578" cy="923330"/>
          </a:xfrm>
          <a:prstGeom prst="rect">
            <a:avLst/>
          </a:prstGeom>
          <a:noFill/>
        </p:spPr>
        <p:txBody>
          <a:bodyPr wrap="square" rtlCol="0">
            <a:spAutoFit/>
          </a:bodyPr>
          <a:lstStyle/>
          <a:p>
            <a:r>
              <a:rPr lang="en-IN" dirty="0" smtClean="0">
                <a:solidFill>
                  <a:srgbClr val="C00000"/>
                </a:solidFill>
              </a:rPr>
              <a:t>If send back reapply button appear here</a:t>
            </a:r>
          </a:p>
          <a:p>
            <a:endParaRPr lang="en-IN" dirty="0"/>
          </a:p>
        </p:txBody>
      </p:sp>
      <p:sp>
        <p:nvSpPr>
          <p:cNvPr id="10" name="Down Arrow 9"/>
          <p:cNvSpPr/>
          <p:nvPr/>
        </p:nvSpPr>
        <p:spPr>
          <a:xfrm>
            <a:off x="8429652" y="3786190"/>
            <a:ext cx="285752" cy="8572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3275856" y="1124744"/>
            <a:ext cx="5296672" cy="923330"/>
          </a:xfrm>
          <a:prstGeom prst="rect">
            <a:avLst/>
          </a:prstGeom>
          <a:noFill/>
        </p:spPr>
        <p:txBody>
          <a:bodyPr wrap="square" rtlCol="0">
            <a:spAutoFit/>
          </a:bodyPr>
          <a:lstStyle/>
          <a:p>
            <a:r>
              <a:rPr lang="en-US" dirty="0">
                <a:solidFill>
                  <a:srgbClr val="FF0000"/>
                </a:solidFill>
              </a:rPr>
              <a:t>IF YOUR FORM SEND BACK THEN YOU HAVE TO SEE IN MY APPLIED SCHEME</a:t>
            </a:r>
            <a:endParaRPr lang="en-IN" dirty="0">
              <a:solidFill>
                <a:srgbClr val="FF0000"/>
              </a:solidFill>
            </a:endParaRPr>
          </a:p>
          <a:p>
            <a:endParaRPr lang="en-IN" dirty="0"/>
          </a:p>
        </p:txBody>
      </p:sp>
    </p:spTree>
    <p:extLst>
      <p:ext uri="{BB962C8B-B14F-4D97-AF65-F5344CB8AC3E}">
        <p14:creationId xmlns:p14="http://schemas.microsoft.com/office/powerpoint/2010/main" val="17894817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1905000" y="3704666"/>
            <a:ext cx="23622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2021</a:t>
            </a:r>
            <a:endParaRPr lang="en-US" b="1" dirty="0">
              <a:solidFill>
                <a:srgbClr val="FF0000"/>
              </a:solidFill>
            </a:endParaRPr>
          </a:p>
        </p:txBody>
      </p:sp>
      <p:sp>
        <p:nvSpPr>
          <p:cNvPr id="5" name="TextBox 4"/>
          <p:cNvSpPr txBox="1"/>
          <p:nvPr/>
        </p:nvSpPr>
        <p:spPr>
          <a:xfrm>
            <a:off x="1905000" y="4267200"/>
            <a:ext cx="2133600" cy="369332"/>
          </a:xfrm>
          <a:prstGeom prst="rect">
            <a:avLst/>
          </a:prstGeom>
          <a:solidFill>
            <a:schemeClr val="accent3">
              <a:lumMod val="20000"/>
              <a:lumOff val="80000"/>
            </a:schemeClr>
          </a:solidFill>
        </p:spPr>
        <p:txBody>
          <a:bodyPr wrap="square" rtlCol="0">
            <a:spAutoFit/>
          </a:bodyPr>
          <a:lstStyle/>
          <a:p>
            <a:r>
              <a:rPr lang="en-US" b="1" dirty="0" smtClean="0">
                <a:solidFill>
                  <a:srgbClr val="FF0000"/>
                </a:solidFill>
              </a:rPr>
              <a:t>Pune City</a:t>
            </a:r>
            <a:endParaRPr lang="en-US" b="1" dirty="0">
              <a:solidFill>
                <a:srgbClr val="FF0000"/>
              </a:solidFill>
            </a:endParaRPr>
          </a:p>
        </p:txBody>
      </p:sp>
      <p:sp>
        <p:nvSpPr>
          <p:cNvPr id="6" name="TextBox 5"/>
          <p:cNvSpPr txBox="1"/>
          <p:nvPr/>
        </p:nvSpPr>
        <p:spPr>
          <a:xfrm>
            <a:off x="1905000" y="4800600"/>
            <a:ext cx="4800600" cy="307777"/>
          </a:xfrm>
          <a:prstGeom prst="rect">
            <a:avLst/>
          </a:prstGeom>
          <a:solidFill>
            <a:schemeClr val="accent3">
              <a:lumMod val="20000"/>
              <a:lumOff val="80000"/>
            </a:schemeClr>
          </a:solidFill>
        </p:spPr>
        <p:txBody>
          <a:bodyPr wrap="square" rtlCol="0">
            <a:spAutoFit/>
          </a:bodyPr>
          <a:lstStyle/>
          <a:p>
            <a:r>
              <a:rPr lang="en-US" sz="1400" b="1" dirty="0" smtClean="0">
                <a:solidFill>
                  <a:srgbClr val="FF0000"/>
                </a:solidFill>
              </a:rPr>
              <a:t>Modern Education Society’s College of Engineering(6281)</a:t>
            </a:r>
            <a:endParaRPr lang="en-US" sz="1400" b="1" dirty="0">
              <a:solidFill>
                <a:srgbClr val="FF000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Left Arrow 6"/>
          <p:cNvSpPr/>
          <p:nvPr/>
        </p:nvSpPr>
        <p:spPr>
          <a:xfrm>
            <a:off x="4038600" y="4267200"/>
            <a:ext cx="609600" cy="369332"/>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TextBox 7"/>
          <p:cNvSpPr txBox="1"/>
          <p:nvPr/>
        </p:nvSpPr>
        <p:spPr>
          <a:xfrm>
            <a:off x="4724400" y="3889332"/>
            <a:ext cx="4191000" cy="1477328"/>
          </a:xfrm>
          <a:prstGeom prst="rect">
            <a:avLst/>
          </a:prstGeom>
          <a:solidFill>
            <a:srgbClr val="FFFF00"/>
          </a:solidFill>
        </p:spPr>
        <p:txBody>
          <a:bodyPr wrap="square" rtlCol="0">
            <a:spAutoFit/>
          </a:bodyPr>
          <a:lstStyle/>
          <a:p>
            <a:r>
              <a:rPr lang="en-US" b="1" dirty="0" smtClean="0">
                <a:solidFill>
                  <a:srgbClr val="FF0000"/>
                </a:solidFill>
              </a:rPr>
              <a:t>Upload Admission Confirmation Letter i.e. Allotment Letter in this CAP ID.  Do not Upload freeze and confirm letter or any other document in this. Please  see next slide for admission confirmation letter.</a:t>
            </a:r>
            <a:endParaRPr lang="en-US" b="1" dirty="0">
              <a:solidFill>
                <a:srgbClr val="FF0000"/>
              </a:solidFill>
            </a:endParaRPr>
          </a:p>
        </p:txBody>
      </p:sp>
      <p:sp>
        <p:nvSpPr>
          <p:cNvPr id="10" name="Right Arrow 9"/>
          <p:cNvSpPr/>
          <p:nvPr/>
        </p:nvSpPr>
        <p:spPr>
          <a:xfrm>
            <a:off x="6500826" y="3571876"/>
            <a:ext cx="642942" cy="1885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7286644" y="3357562"/>
            <a:ext cx="1857356" cy="369332"/>
          </a:xfrm>
          <a:prstGeom prst="rect">
            <a:avLst/>
          </a:prstGeom>
          <a:noFill/>
        </p:spPr>
        <p:txBody>
          <a:bodyPr wrap="square" rtlCol="0">
            <a:spAutoFit/>
          </a:bodyPr>
          <a:lstStyle/>
          <a:p>
            <a:endParaRPr lang="en-IN" dirty="0"/>
          </a:p>
        </p:txBody>
      </p:sp>
      <p:sp>
        <p:nvSpPr>
          <p:cNvPr id="12" name="TextBox 11"/>
          <p:cNvSpPr txBox="1"/>
          <p:nvPr/>
        </p:nvSpPr>
        <p:spPr>
          <a:xfrm>
            <a:off x="7358082" y="3500438"/>
            <a:ext cx="1785918" cy="369332"/>
          </a:xfrm>
          <a:prstGeom prst="rect">
            <a:avLst/>
          </a:prstGeom>
          <a:noFill/>
        </p:spPr>
        <p:txBody>
          <a:bodyPr wrap="square" rtlCol="0">
            <a:spAutoFit/>
          </a:bodyPr>
          <a:lstStyle/>
          <a:p>
            <a:r>
              <a:rPr lang="en-IN" dirty="0" smtClean="0">
                <a:solidFill>
                  <a:srgbClr val="C00000"/>
                </a:solidFill>
              </a:rPr>
              <a:t>DEN/DSD NO </a:t>
            </a:r>
            <a:r>
              <a:rPr lang="en-IN" dirty="0" smtClean="0"/>
              <a:t>:</a:t>
            </a:r>
            <a:endParaRPr lang="en-IN" dirty="0"/>
          </a:p>
        </p:txBody>
      </p:sp>
      <p:sp>
        <p:nvSpPr>
          <p:cNvPr id="13" name="TextBox 12"/>
          <p:cNvSpPr txBox="1"/>
          <p:nvPr/>
        </p:nvSpPr>
        <p:spPr>
          <a:xfrm>
            <a:off x="4214810" y="3429000"/>
            <a:ext cx="2000264" cy="369332"/>
          </a:xfrm>
          <a:prstGeom prst="rect">
            <a:avLst/>
          </a:prstGeom>
          <a:noFill/>
        </p:spPr>
        <p:txBody>
          <a:bodyPr wrap="square" rtlCol="0">
            <a:spAutoFit/>
          </a:bodyPr>
          <a:lstStyle/>
          <a:p>
            <a:r>
              <a:rPr lang="en-IN" dirty="0" smtClean="0">
                <a:solidFill>
                  <a:srgbClr val="C00000"/>
                </a:solidFill>
              </a:rPr>
              <a:t>10</a:t>
            </a:r>
            <a:r>
              <a:rPr lang="en-IN" baseline="30000" dirty="0" smtClean="0">
                <a:solidFill>
                  <a:srgbClr val="C00000"/>
                </a:solidFill>
              </a:rPr>
              <a:t>TH</a:t>
            </a:r>
            <a:r>
              <a:rPr lang="en-IN" dirty="0" smtClean="0">
                <a:solidFill>
                  <a:srgbClr val="C00000"/>
                </a:solidFill>
              </a:rPr>
              <a:t>/12</a:t>
            </a:r>
            <a:r>
              <a:rPr lang="en-IN" baseline="30000" dirty="0" smtClean="0">
                <a:solidFill>
                  <a:srgbClr val="C00000"/>
                </a:solidFill>
              </a:rPr>
              <a:t>TH</a:t>
            </a:r>
            <a:r>
              <a:rPr lang="en-IN" dirty="0" smtClean="0">
                <a:solidFill>
                  <a:srgbClr val="C00000"/>
                </a:solidFill>
              </a:rPr>
              <a:t> MARKS</a:t>
            </a:r>
            <a:endParaRPr lang="en-IN" dirty="0">
              <a:solidFill>
                <a:srgbClr val="C00000"/>
              </a:solidFill>
            </a:endParaRPr>
          </a:p>
        </p:txBody>
      </p:sp>
      <p:sp>
        <p:nvSpPr>
          <p:cNvPr id="14" name="TextBox 13"/>
          <p:cNvSpPr txBox="1"/>
          <p:nvPr/>
        </p:nvSpPr>
        <p:spPr>
          <a:xfrm>
            <a:off x="4572000" y="2357430"/>
            <a:ext cx="2143140" cy="369332"/>
          </a:xfrm>
          <a:prstGeom prst="rect">
            <a:avLst/>
          </a:prstGeom>
          <a:noFill/>
        </p:spPr>
        <p:txBody>
          <a:bodyPr wrap="square" rtlCol="0">
            <a:spAutoFit/>
          </a:bodyPr>
          <a:lstStyle/>
          <a:p>
            <a:r>
              <a:rPr lang="en-IN" dirty="0" smtClean="0">
                <a:solidFill>
                  <a:srgbClr val="C00000"/>
                </a:solidFill>
              </a:rPr>
              <a:t>DIPLOMA COURSE</a:t>
            </a:r>
            <a:endParaRPr lang="en-IN" dirty="0">
              <a:solidFill>
                <a:srgbClr val="C00000"/>
              </a:solidFill>
            </a:endParaRPr>
          </a:p>
        </p:txBody>
      </p:sp>
      <p:sp>
        <p:nvSpPr>
          <p:cNvPr id="15" name="TextBox 14"/>
          <p:cNvSpPr txBox="1"/>
          <p:nvPr/>
        </p:nvSpPr>
        <p:spPr>
          <a:xfrm>
            <a:off x="7000892" y="2428868"/>
            <a:ext cx="2143108" cy="369332"/>
          </a:xfrm>
          <a:prstGeom prst="rect">
            <a:avLst/>
          </a:prstGeom>
          <a:noFill/>
        </p:spPr>
        <p:txBody>
          <a:bodyPr wrap="square" rtlCol="0">
            <a:spAutoFit/>
          </a:bodyPr>
          <a:lstStyle/>
          <a:p>
            <a:r>
              <a:rPr lang="en-IN" dirty="0" smtClean="0">
                <a:solidFill>
                  <a:srgbClr val="C00000"/>
                </a:solidFill>
              </a:rPr>
              <a:t>ENGINEERING</a:t>
            </a:r>
            <a:endParaRPr lang="en-IN" dirty="0">
              <a:solidFill>
                <a:srgbClr val="C00000"/>
              </a:solidFill>
            </a:endParaRPr>
          </a:p>
        </p:txBody>
      </p:sp>
      <p:sp>
        <p:nvSpPr>
          <p:cNvPr id="16" name="TextBox 15"/>
          <p:cNvSpPr txBox="1"/>
          <p:nvPr/>
        </p:nvSpPr>
        <p:spPr>
          <a:xfrm>
            <a:off x="1928794" y="2285992"/>
            <a:ext cx="2143140" cy="369332"/>
          </a:xfrm>
          <a:prstGeom prst="rect">
            <a:avLst/>
          </a:prstGeom>
          <a:noFill/>
        </p:spPr>
        <p:txBody>
          <a:bodyPr wrap="square" rtlCol="0">
            <a:spAutoFit/>
          </a:bodyPr>
          <a:lstStyle/>
          <a:p>
            <a:r>
              <a:rPr lang="en-IN" dirty="0" smtClean="0">
                <a:solidFill>
                  <a:srgbClr val="C00000"/>
                </a:solidFill>
              </a:rPr>
              <a:t>PUNE CITY</a:t>
            </a:r>
            <a:endParaRPr lang="en-IN" dirty="0">
              <a:solidFill>
                <a:srgbClr val="C00000"/>
              </a:solidFill>
            </a:endParaRPr>
          </a:p>
        </p:txBody>
      </p:sp>
      <p:sp>
        <p:nvSpPr>
          <p:cNvPr id="17" name="TextBox 16"/>
          <p:cNvSpPr txBox="1"/>
          <p:nvPr/>
        </p:nvSpPr>
        <p:spPr>
          <a:xfrm>
            <a:off x="1928794" y="2928934"/>
            <a:ext cx="4929222" cy="369332"/>
          </a:xfrm>
          <a:prstGeom prst="rect">
            <a:avLst/>
          </a:prstGeom>
          <a:noFill/>
        </p:spPr>
        <p:txBody>
          <a:bodyPr wrap="square" rtlCol="0">
            <a:spAutoFit/>
          </a:bodyPr>
          <a:lstStyle/>
          <a:p>
            <a:r>
              <a:rPr lang="en-IN" dirty="0" err="1" smtClean="0">
                <a:solidFill>
                  <a:srgbClr val="C00000"/>
                </a:solidFill>
              </a:rPr>
              <a:t>Cusrow</a:t>
            </a:r>
            <a:r>
              <a:rPr lang="en-IN" dirty="0" smtClean="0">
                <a:solidFill>
                  <a:srgbClr val="C00000"/>
                </a:solidFill>
              </a:rPr>
              <a:t> </a:t>
            </a:r>
            <a:r>
              <a:rPr lang="en-IN" dirty="0" err="1" smtClean="0">
                <a:solidFill>
                  <a:srgbClr val="C00000"/>
                </a:solidFill>
              </a:rPr>
              <a:t>Wadia</a:t>
            </a:r>
            <a:r>
              <a:rPr lang="en-IN" dirty="0" smtClean="0">
                <a:solidFill>
                  <a:srgbClr val="C00000"/>
                </a:solidFill>
              </a:rPr>
              <a:t> Institute of Technology (aided)</a:t>
            </a:r>
            <a:r>
              <a:rPr lang="en-IN" dirty="0" err="1" smtClean="0">
                <a:solidFill>
                  <a:srgbClr val="C00000"/>
                </a:solidFill>
              </a:rPr>
              <a:t>pune</a:t>
            </a:r>
            <a:endParaRPr lang="en-IN" dirty="0">
              <a:solidFill>
                <a:srgbClr val="C00000"/>
              </a:solidFill>
            </a:endParaRPr>
          </a:p>
        </p:txBody>
      </p:sp>
      <p:sp>
        <p:nvSpPr>
          <p:cNvPr id="18" name="TextBox 17"/>
          <p:cNvSpPr txBox="1"/>
          <p:nvPr/>
        </p:nvSpPr>
        <p:spPr>
          <a:xfrm>
            <a:off x="6858016" y="2857497"/>
            <a:ext cx="2643206" cy="646331"/>
          </a:xfrm>
          <a:prstGeom prst="rect">
            <a:avLst/>
          </a:prstGeom>
          <a:noFill/>
        </p:spPr>
        <p:txBody>
          <a:bodyPr wrap="square" rtlCol="0">
            <a:spAutoFit/>
          </a:bodyPr>
          <a:lstStyle/>
          <a:p>
            <a:r>
              <a:rPr lang="en-IN" dirty="0" smtClean="0">
                <a:solidFill>
                  <a:srgbClr val="C00000"/>
                </a:solidFill>
              </a:rPr>
              <a:t>Post </a:t>
            </a:r>
            <a:r>
              <a:rPr lang="en-IN" dirty="0" err="1" smtClean="0">
                <a:solidFill>
                  <a:srgbClr val="C00000"/>
                </a:solidFill>
              </a:rPr>
              <a:t>s.s.c.diploma</a:t>
            </a:r>
            <a:r>
              <a:rPr lang="en-IN" dirty="0" smtClean="0">
                <a:solidFill>
                  <a:srgbClr val="C00000"/>
                </a:solidFill>
              </a:rPr>
              <a:t> in </a:t>
            </a:r>
            <a:r>
              <a:rPr lang="en-IN" dirty="0" err="1" smtClean="0">
                <a:solidFill>
                  <a:srgbClr val="C00000"/>
                </a:solidFill>
              </a:rPr>
              <a:t>enng</a:t>
            </a:r>
            <a:r>
              <a:rPr lang="en-IN" dirty="0" smtClean="0">
                <a:solidFill>
                  <a:srgbClr val="C00000"/>
                </a:solidFill>
              </a:rPr>
              <a:t>(polytechnic)</a:t>
            </a:r>
            <a:endParaRPr lang="en-IN" dirty="0">
              <a:solidFill>
                <a:srgbClr val="C00000"/>
              </a:solidFill>
            </a:endParaRPr>
          </a:p>
        </p:txBody>
      </p:sp>
      <p:sp>
        <p:nvSpPr>
          <p:cNvPr id="19" name="TextBox 18"/>
          <p:cNvSpPr txBox="1"/>
          <p:nvPr/>
        </p:nvSpPr>
        <p:spPr>
          <a:xfrm>
            <a:off x="428596" y="3714752"/>
            <a:ext cx="2214578" cy="2585323"/>
          </a:xfrm>
          <a:prstGeom prst="rect">
            <a:avLst/>
          </a:prstGeom>
          <a:noFill/>
        </p:spPr>
        <p:txBody>
          <a:bodyPr wrap="square" rtlCol="0">
            <a:spAutoFit/>
          </a:bodyPr>
          <a:lstStyle/>
          <a:p>
            <a:r>
              <a:rPr lang="en-US" b="1" dirty="0" smtClean="0">
                <a:solidFill>
                  <a:srgbClr val="FF0000"/>
                </a:solidFill>
              </a:rPr>
              <a:t>IF SEND BACK DUE TO ALLOTMENT LETTER OR FEE PAID ZERO THEN YOU HAVE TO DELETE PREVIOUS FILLED CONTENT THEN FILLED ALL DETAILS AGAIN.</a:t>
            </a:r>
            <a:endParaRPr lang="en-US" b="1" dirty="0">
              <a:solidFill>
                <a:srgbClr val="FF0000"/>
              </a:solidFill>
            </a:endParaRPr>
          </a:p>
        </p:txBody>
      </p:sp>
    </p:spTree>
    <p:extLst>
      <p:ext uri="{BB962C8B-B14F-4D97-AF65-F5344CB8AC3E}">
        <p14:creationId xmlns:p14="http://schemas.microsoft.com/office/powerpoint/2010/main" val="41988722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358082" y="5929330"/>
            <a:ext cx="2071702" cy="1200329"/>
          </a:xfrm>
          <a:prstGeom prst="rect">
            <a:avLst/>
          </a:prstGeom>
          <a:noFill/>
        </p:spPr>
        <p:txBody>
          <a:bodyPr wrap="square" rtlCol="0">
            <a:spAutoFit/>
          </a:bodyPr>
          <a:lstStyle/>
          <a:p>
            <a:r>
              <a:rPr lang="en-US" b="1" dirty="0" smtClean="0">
                <a:solidFill>
                  <a:srgbClr val="FF0000"/>
                </a:solidFill>
              </a:rPr>
              <a:t>HERE GREEN BUTTON AVAILABLE HERE YOU HAVE TO CLICK FOR REAPLY</a:t>
            </a:r>
            <a:endParaRPr lang="en-US" b="1" dirty="0">
              <a:solidFill>
                <a:srgbClr val="FF0000"/>
              </a:solidFill>
            </a:endParaRPr>
          </a:p>
        </p:txBody>
      </p:sp>
      <p:cxnSp>
        <p:nvCxnSpPr>
          <p:cNvPr id="7" name="Straight Arrow Connector 6"/>
          <p:cNvCxnSpPr/>
          <p:nvPr/>
        </p:nvCxnSpPr>
        <p:spPr>
          <a:xfrm>
            <a:off x="1428728" y="3571876"/>
            <a:ext cx="228601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857620" y="3357562"/>
            <a:ext cx="2357454" cy="646331"/>
          </a:xfrm>
          <a:prstGeom prst="rect">
            <a:avLst/>
          </a:prstGeom>
          <a:noFill/>
        </p:spPr>
        <p:txBody>
          <a:bodyPr wrap="square" rtlCol="0">
            <a:spAutoFit/>
          </a:bodyPr>
          <a:lstStyle/>
          <a:p>
            <a:r>
              <a:rPr lang="en-US" b="1" dirty="0" smtClean="0">
                <a:solidFill>
                  <a:srgbClr val="FF0000"/>
                </a:solidFill>
              </a:rPr>
              <a:t>CLICK THIS MENU FOR REAPLY OR SEND BACK</a:t>
            </a:r>
            <a:endParaRPr lang="en-US" b="1" dirty="0">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5943600"/>
            <a:ext cx="7162800" cy="1292662"/>
          </a:xfrm>
          <a:prstGeom prst="rect">
            <a:avLst/>
          </a:prstGeom>
          <a:solidFill>
            <a:srgbClr val="FFFF00"/>
          </a:solidFill>
        </p:spPr>
        <p:txBody>
          <a:bodyPr wrap="square" rtlCol="0">
            <a:spAutoFit/>
          </a:bodyPr>
          <a:lstStyle/>
          <a:p>
            <a:r>
              <a:rPr lang="en-US" b="1" dirty="0" smtClean="0">
                <a:solidFill>
                  <a:srgbClr val="FF0000"/>
                </a:solidFill>
              </a:rPr>
              <a:t>After applying scheme, fill up above details. Upload all the required documents in above and click on </a:t>
            </a:r>
            <a:r>
              <a:rPr lang="en-US" sz="2400" b="1" dirty="0" smtClean="0">
                <a:solidFill>
                  <a:srgbClr val="FF0000"/>
                </a:solidFill>
              </a:rPr>
              <a:t>save</a:t>
            </a:r>
            <a:r>
              <a:rPr lang="en-US" b="1" dirty="0" smtClean="0">
                <a:solidFill>
                  <a:srgbClr val="FF0000"/>
                </a:solidFill>
              </a:rPr>
              <a:t>. </a:t>
            </a:r>
          </a:p>
          <a:p>
            <a:r>
              <a:rPr lang="en-US" b="1" dirty="0" smtClean="0">
                <a:solidFill>
                  <a:srgbClr val="FF0000"/>
                </a:solidFill>
              </a:rPr>
              <a:t>Imp Note. All documents Mentioned here are important and needs to be uploaded, failing to upload will result in rejection of your application.</a:t>
            </a:r>
            <a:endParaRPr lang="en-US" b="1" dirty="0">
              <a:solidFill>
                <a:srgbClr val="FF0000"/>
              </a:solidFill>
            </a:endParaRPr>
          </a:p>
        </p:txBody>
      </p:sp>
      <p:sp>
        <p:nvSpPr>
          <p:cNvPr id="5" name="TextBox 4"/>
          <p:cNvSpPr txBox="1"/>
          <p:nvPr/>
        </p:nvSpPr>
        <p:spPr>
          <a:xfrm>
            <a:off x="2071670" y="3086715"/>
            <a:ext cx="4176730" cy="369332"/>
          </a:xfrm>
          <a:prstGeom prst="rect">
            <a:avLst/>
          </a:prstGeom>
          <a:solidFill>
            <a:srgbClr val="FFFF00"/>
          </a:solidFill>
        </p:spPr>
        <p:txBody>
          <a:bodyPr wrap="square" rtlCol="0">
            <a:spAutoFit/>
          </a:bodyPr>
          <a:lstStyle/>
          <a:p>
            <a:r>
              <a:rPr lang="en-US" dirty="0" smtClean="0">
                <a:solidFill>
                  <a:srgbClr val="FF0000"/>
                </a:solidFill>
              </a:rPr>
              <a:t>Mandatory to upload (undertaking)</a:t>
            </a:r>
            <a:endParaRPr lang="en-US" dirty="0">
              <a:solidFill>
                <a:srgbClr val="FF0000"/>
              </a:solidFill>
            </a:endParaRPr>
          </a:p>
        </p:txBody>
      </p:sp>
      <p:sp>
        <p:nvSpPr>
          <p:cNvPr id="6" name="TextBox 5"/>
          <p:cNvSpPr txBox="1"/>
          <p:nvPr/>
        </p:nvSpPr>
        <p:spPr>
          <a:xfrm>
            <a:off x="3200400" y="3733800"/>
            <a:ext cx="2819400" cy="646331"/>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Leaving &amp; </a:t>
            </a:r>
            <a:r>
              <a:rPr lang="en-US" smtClean="0">
                <a:solidFill>
                  <a:srgbClr val="FF0000"/>
                </a:solidFill>
              </a:rPr>
              <a:t>ration card</a:t>
            </a:r>
            <a:endParaRPr lang="en-US" dirty="0">
              <a:solidFill>
                <a:srgbClr val="FF0000"/>
              </a:solidFill>
            </a:endParaRPr>
          </a:p>
        </p:txBody>
      </p:sp>
      <p:sp>
        <p:nvSpPr>
          <p:cNvPr id="7" name="TextBox 6"/>
          <p:cNvSpPr txBox="1"/>
          <p:nvPr/>
        </p:nvSpPr>
        <p:spPr>
          <a:xfrm>
            <a:off x="7620000" y="5268994"/>
            <a:ext cx="3667172" cy="646331"/>
          </a:xfrm>
          <a:prstGeom prst="rect">
            <a:avLst/>
          </a:prstGeom>
          <a:solidFill>
            <a:srgbClr val="FFFF00"/>
          </a:solidFill>
        </p:spPr>
        <p:txBody>
          <a:bodyPr wrap="square" rtlCol="0">
            <a:spAutoFit/>
          </a:bodyPr>
          <a:lstStyle/>
          <a:p>
            <a:r>
              <a:rPr lang="en-US" dirty="0">
                <a:solidFill>
                  <a:srgbClr val="FF0000"/>
                </a:solidFill>
              </a:rPr>
              <a:t>Mandatory to </a:t>
            </a:r>
            <a:r>
              <a:rPr lang="en-US" dirty="0" smtClean="0">
                <a:solidFill>
                  <a:srgbClr val="FF0000"/>
                </a:solidFill>
              </a:rPr>
              <a:t>upload only for ST </a:t>
            </a:r>
            <a:r>
              <a:rPr lang="en-US" dirty="0" err="1" smtClean="0">
                <a:solidFill>
                  <a:srgbClr val="FF0000"/>
                </a:solidFill>
              </a:rPr>
              <a:t>freeship</a:t>
            </a:r>
            <a:endParaRPr lang="en-US" dirty="0"/>
          </a:p>
        </p:txBody>
      </p:sp>
      <p:sp>
        <p:nvSpPr>
          <p:cNvPr id="8" name="Right Arrow 7"/>
          <p:cNvSpPr/>
          <p:nvPr/>
        </p:nvSpPr>
        <p:spPr>
          <a:xfrm>
            <a:off x="6248400" y="3126810"/>
            <a:ext cx="685800" cy="14979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 name="Right Arrow 9"/>
          <p:cNvSpPr/>
          <p:nvPr/>
        </p:nvSpPr>
        <p:spPr>
          <a:xfrm>
            <a:off x="5867400" y="3838918"/>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1" name="Right Arrow 10"/>
          <p:cNvSpPr/>
          <p:nvPr/>
        </p:nvSpPr>
        <p:spPr>
          <a:xfrm rot="9681427">
            <a:off x="6645496" y="5425272"/>
            <a:ext cx="968571" cy="19609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9" name="TextBox 8"/>
          <p:cNvSpPr txBox="1"/>
          <p:nvPr/>
        </p:nvSpPr>
        <p:spPr>
          <a:xfrm>
            <a:off x="3200399" y="2286000"/>
            <a:ext cx="3733801" cy="276999"/>
          </a:xfrm>
          <a:prstGeom prst="rect">
            <a:avLst/>
          </a:prstGeom>
          <a:solidFill>
            <a:srgbClr val="FFFF00"/>
          </a:solidFill>
        </p:spPr>
        <p:txBody>
          <a:bodyPr wrap="square" rtlCol="0">
            <a:spAutoFit/>
          </a:bodyPr>
          <a:lstStyle/>
          <a:p>
            <a:r>
              <a:rPr lang="en-US" sz="1200" b="1" dirty="0" smtClean="0">
                <a:solidFill>
                  <a:srgbClr val="FF0000"/>
                </a:solidFill>
              </a:rPr>
              <a:t>Is this renewal application, FY/DSY students Select NO, </a:t>
            </a:r>
            <a:endParaRPr lang="en-US" sz="1200" b="1" dirty="0">
              <a:solidFill>
                <a:srgbClr val="FF0000"/>
              </a:solidFill>
            </a:endParaRPr>
          </a:p>
        </p:txBody>
      </p:sp>
      <p:sp>
        <p:nvSpPr>
          <p:cNvPr id="13" name="Rectangle 12"/>
          <p:cNvSpPr/>
          <p:nvPr/>
        </p:nvSpPr>
        <p:spPr>
          <a:xfrm>
            <a:off x="2071670" y="5072074"/>
            <a:ext cx="3214710" cy="369332"/>
          </a:xfrm>
          <a:prstGeom prst="rect">
            <a:avLst/>
          </a:prstGeom>
        </p:spPr>
        <p:txBody>
          <a:bodyPr wrap="square">
            <a:spAutoFit/>
          </a:bodyPr>
          <a:lstStyle/>
          <a:p>
            <a:r>
              <a:rPr lang="en-US" dirty="0" smtClean="0">
                <a:solidFill>
                  <a:srgbClr val="FF0000"/>
                </a:solidFill>
              </a:rPr>
              <a:t>upload allotment letter/cap id</a:t>
            </a:r>
            <a:endParaRPr lang="en-IN" dirty="0">
              <a:solidFill>
                <a:srgbClr val="FF0000"/>
              </a:solidFill>
            </a:endParaRPr>
          </a:p>
        </p:txBody>
      </p:sp>
      <p:sp>
        <p:nvSpPr>
          <p:cNvPr id="14" name="Right Arrow 13"/>
          <p:cNvSpPr/>
          <p:nvPr/>
        </p:nvSpPr>
        <p:spPr>
          <a:xfrm>
            <a:off x="5286380" y="5143512"/>
            <a:ext cx="935799" cy="1996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5" name="TextBox 14"/>
          <p:cNvSpPr txBox="1"/>
          <p:nvPr/>
        </p:nvSpPr>
        <p:spPr>
          <a:xfrm>
            <a:off x="714348" y="785794"/>
            <a:ext cx="8786874" cy="954107"/>
          </a:xfrm>
          <a:prstGeom prst="rect">
            <a:avLst/>
          </a:prstGeom>
          <a:noFill/>
        </p:spPr>
        <p:txBody>
          <a:bodyPr wrap="square" rtlCol="0">
            <a:spAutoFit/>
          </a:bodyPr>
          <a:lstStyle/>
          <a:p>
            <a:r>
              <a:rPr lang="en-US" sz="2800" b="1" u="sng" dirty="0" smtClean="0">
                <a:solidFill>
                  <a:srgbClr val="FF0000"/>
                </a:solidFill>
              </a:rPr>
              <a:t>FOR REAPLY/SEND BACK YOU HAVE TO UPLOAD ONCE AGAIN ALL THESE DETAILS</a:t>
            </a:r>
            <a:endParaRPr lang="en-US" sz="2800" b="1" u="sng" dirty="0">
              <a:solidFill>
                <a:srgbClr val="FF0000"/>
              </a:solidFill>
            </a:endParaRPr>
          </a:p>
        </p:txBody>
      </p:sp>
    </p:spTree>
    <p:extLst>
      <p:ext uri="{BB962C8B-B14F-4D97-AF65-F5344CB8AC3E}">
        <p14:creationId xmlns:p14="http://schemas.microsoft.com/office/powerpoint/2010/main" val="2468799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996</TotalTime>
  <Words>2271</Words>
  <Application>Microsoft Office PowerPoint</Application>
  <PresentationFormat>On-screen Show (4:3)</PresentationFormat>
  <Paragraphs>201</Paragraphs>
  <Slides>46</Slides>
  <Notes>7</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Modern Education Society’s  Cusrow Wadia Institute of Technology , Pune 01.</vt:lpstr>
      <vt:lpstr>MahaDBT Scholarship Schemes.</vt:lpstr>
      <vt:lpstr>List of documents required for uploading on mahadbt site</vt:lpstr>
      <vt:lpstr>Follow following instruction carefully because your form may be rejected from Government  Upload following documents in current year information</vt:lpstr>
      <vt:lpstr> Upload in Pass Qualification menu Note :if any gap upload Gap certificate  </vt:lpstr>
      <vt:lpstr>UPLOAD ALL THESE ORIGINAL DOCUMENTS IN ALL SCHEME MENU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Specimen of allotment letter</vt:lpstr>
      <vt:lpstr>PowerPoint Presentation</vt:lpstr>
      <vt:lpstr>PowerPoint Presentation</vt:lpstr>
      <vt:lpstr>PowerPoint Presentation</vt:lpstr>
      <vt:lpstr>PowerPoint Presentation</vt:lpstr>
      <vt:lpstr>PowerPoint Presentation</vt:lpstr>
      <vt:lpstr>Category wise and Income wise applicable schemes to be select.</vt:lpstr>
      <vt:lpstr>Category wise and Income wise applicable hostel schemes to be select.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Sayali Kane</dc:creator>
  <cp:lastModifiedBy>Sayali Kane</cp:lastModifiedBy>
  <cp:revision>114</cp:revision>
  <dcterms:created xsi:type="dcterms:W3CDTF">2021-12-29T04:17:37Z</dcterms:created>
  <dcterms:modified xsi:type="dcterms:W3CDTF">2025-09-23T09:33:11Z</dcterms:modified>
</cp:coreProperties>
</file>